
<file path=[Content_Types].xml><?xml version="1.0" encoding="utf-8"?>
<Types xmlns="http://schemas.openxmlformats.org/package/2006/content-types"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42"/>
  </p:notesMasterIdLst>
  <p:handoutMasterIdLst>
    <p:handoutMasterId r:id="rId43"/>
  </p:handoutMasterIdLst>
  <p:sldIdLst>
    <p:sldId id="668" r:id="rId2"/>
    <p:sldId id="607" r:id="rId3"/>
    <p:sldId id="602" r:id="rId4"/>
    <p:sldId id="629" r:id="rId5"/>
    <p:sldId id="631" r:id="rId6"/>
    <p:sldId id="669" r:id="rId7"/>
    <p:sldId id="650" r:id="rId8"/>
    <p:sldId id="651" r:id="rId9"/>
    <p:sldId id="657" r:id="rId10"/>
    <p:sldId id="610" r:id="rId11"/>
    <p:sldId id="611" r:id="rId12"/>
    <p:sldId id="656" r:id="rId13"/>
    <p:sldId id="555" r:id="rId14"/>
    <p:sldId id="558" r:id="rId15"/>
    <p:sldId id="559" r:id="rId16"/>
    <p:sldId id="612" r:id="rId17"/>
    <p:sldId id="659" r:id="rId18"/>
    <p:sldId id="560" r:id="rId19"/>
    <p:sldId id="652" r:id="rId20"/>
    <p:sldId id="663" r:id="rId21"/>
    <p:sldId id="646" r:id="rId22"/>
    <p:sldId id="670" r:id="rId23"/>
    <p:sldId id="648" r:id="rId24"/>
    <p:sldId id="562" r:id="rId25"/>
    <p:sldId id="671" r:id="rId26"/>
    <p:sldId id="672" r:id="rId27"/>
    <p:sldId id="564" r:id="rId28"/>
    <p:sldId id="638" r:id="rId29"/>
    <p:sldId id="655" r:id="rId30"/>
    <p:sldId id="640" r:id="rId31"/>
    <p:sldId id="570" r:id="rId32"/>
    <p:sldId id="571" r:id="rId33"/>
    <p:sldId id="664" r:id="rId34"/>
    <p:sldId id="572" r:id="rId35"/>
    <p:sldId id="573" r:id="rId36"/>
    <p:sldId id="575" r:id="rId37"/>
    <p:sldId id="576" r:id="rId38"/>
    <p:sldId id="653" r:id="rId39"/>
    <p:sldId id="626" r:id="rId40"/>
    <p:sldId id="574" r:id="rId41"/>
  </p:sldIdLst>
  <p:sldSz cx="12192000" cy="6858000"/>
  <p:notesSz cx="7315200" cy="9601200"/>
  <p:custDataLst>
    <p:tags r:id="rId4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17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3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53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7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886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062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240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418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n-Nathan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FF9999"/>
    <a:srgbClr val="6699FF"/>
    <a:srgbClr val="3333FF"/>
    <a:srgbClr val="FFFF00"/>
    <a:srgbClr val="FF3300"/>
    <a:srgbClr val="CC00CC"/>
    <a:srgbClr val="FFCC00"/>
    <a:srgbClr val="9900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2246" autoAdjust="0"/>
  </p:normalViewPr>
  <p:slideViewPr>
    <p:cSldViewPr>
      <p:cViewPr varScale="1">
        <p:scale>
          <a:sx n="43" d="100"/>
          <a:sy n="43" d="100"/>
        </p:scale>
        <p:origin x="619" y="1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18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3927D5E5-43E8-4E73-8830-CB26033F3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718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1576"/>
            <a:ext cx="5852814" cy="431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6D581376-9A36-40B0-85E2-52E3358E9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536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7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53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7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26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L5D1 –</a:t>
            </a:r>
            <a:r>
              <a:rPr lang="en-US" baseline="0" dirty="0"/>
              <a:t> python demos</a:t>
            </a:r>
          </a:p>
          <a:p>
            <a:endParaRPr lang="en-US" baseline="0" dirty="0"/>
          </a:p>
          <a:p>
            <a:r>
              <a:rPr lang="en-US" baseline="0" dirty="0"/>
              <a:t>Coloring – </a:t>
            </a:r>
            <a:r>
              <a:rPr lang="en-US" baseline="0" dirty="0" err="1"/>
              <a:t>javascript</a:t>
            </a:r>
            <a:r>
              <a:rPr lang="en-US" baseline="0" dirty="0"/>
              <a:t> demos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14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80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71C85-9E0A-4B20-B41F-7D89A5A6BC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C5F26-25EC-4877-8F06-7EA22153ED9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B9674-4401-4CDC-87FB-F0DBE8934AC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C25E8-49F8-42D8-87BF-46EB76E70D4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7" indent="0">
              <a:buNone/>
              <a:defRPr sz="1900"/>
            </a:lvl2pPr>
            <a:lvl3pPr marL="914332" indent="0">
              <a:buNone/>
              <a:defRPr sz="1600"/>
            </a:lvl3pPr>
            <a:lvl4pPr marL="1371498" indent="0">
              <a:buNone/>
              <a:defRPr sz="1500"/>
            </a:lvl4pPr>
            <a:lvl5pPr marL="1828664" indent="0">
              <a:buNone/>
              <a:defRPr sz="1500"/>
            </a:lvl5pPr>
            <a:lvl6pPr marL="2285830" indent="0">
              <a:buNone/>
              <a:defRPr sz="1500"/>
            </a:lvl6pPr>
            <a:lvl7pPr marL="2742994" indent="0">
              <a:buNone/>
              <a:defRPr sz="1500"/>
            </a:lvl7pPr>
            <a:lvl8pPr marL="3200160" indent="0">
              <a:buNone/>
              <a:defRPr sz="1500"/>
            </a:lvl8pPr>
            <a:lvl9pPr marL="3657327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B384B-786A-430B-85B0-526D7E6E8C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B7396-5175-4E89-B111-402B8173A3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E6E7B-1892-4C83-B261-727A584986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1985B-93F3-4A4E-AFF0-2DC3CF6846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7FFC-6601-4954-B54B-7A2A15352B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E43BF-76B5-4390-9EBC-C1ACD93F84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96931-D064-4A2C-AF67-83F0757451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2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2BEC1A7B-C8AC-4FD3-A451-6720BBC367F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3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4" tIns="45718" rIns="91434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6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6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74" indent="-34287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895" indent="-28573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1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080" indent="-228584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47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12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578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74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5910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21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4355" y="1068202"/>
            <a:ext cx="6084208" cy="5636699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21"/>
            <a:ext cx="12192000" cy="1470025"/>
          </a:xfrm>
        </p:spPr>
        <p:txBody>
          <a:bodyPr/>
          <a:lstStyle/>
          <a:p>
            <a:r>
              <a:rPr lang="en-US" dirty="0"/>
              <a:t>CAP 5636 – Advanced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dirty="0"/>
              <a:t>Constraint Satisfaction Problems 2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6" tIns="45718" rIns="91406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2057400"/>
            <a:ext cx="12192000" cy="43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Instructors: </a:t>
            </a:r>
            <a:r>
              <a:rPr lang="en-US" sz="2400" dirty="0" err="1">
                <a:latin typeface="Calibri"/>
                <a:cs typeface="Calibri"/>
              </a:rPr>
              <a:t>Lotzi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Bölöni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181" y="6553200"/>
            <a:ext cx="12039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ct val="50000"/>
              </a:spcBef>
            </a:pPr>
            <a:r>
              <a:rPr lang="en-US" sz="1100" dirty="0">
                <a:latin typeface="Calibri"/>
                <a:cs typeface="Calibri"/>
              </a:rPr>
              <a:t>[These slides were adapted from the ones created by Dan Klein and Pieter </a:t>
            </a:r>
            <a:r>
              <a:rPr lang="en-US" sz="1100" dirty="0" err="1">
                <a:latin typeface="Calibri"/>
                <a:cs typeface="Calibri"/>
              </a:rPr>
              <a:t>Abbeel</a:t>
            </a:r>
            <a:r>
              <a:rPr lang="en-US" sz="1100" dirty="0">
                <a:latin typeface="Calibri"/>
                <a:cs typeface="Calibri"/>
              </a:rPr>
              <a:t> for CS188 Intro to AI at UC Berkeley, available at http://ai.berkeley.edu.]</a:t>
            </a:r>
          </a:p>
        </p:txBody>
      </p:sp>
    </p:spTree>
    <p:extLst>
      <p:ext uri="{BB962C8B-B14F-4D97-AF65-F5344CB8AC3E}">
        <p14:creationId xmlns:p14="http://schemas.microsoft.com/office/powerpoint/2010/main" val="1026508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K-Consistency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153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Increasing degrees of consistency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1-Consistency (Node Consistency): Each single node’s domain has a value which meets that node’s unary constraints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2-Consistency (Arc Consistency): For each pair of nodes, any consistent assignment to one can be extended to the other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K-Consistency: For each k nodes, any consistent assignment to k-1 can be extended to the </a:t>
            </a:r>
            <a:r>
              <a:rPr lang="en-US" sz="2000" dirty="0" err="1"/>
              <a:t>k</a:t>
            </a:r>
            <a:r>
              <a:rPr lang="en-US" sz="2000" baseline="30000" dirty="0" err="1"/>
              <a:t>th</a:t>
            </a:r>
            <a:r>
              <a:rPr lang="en-US" sz="2000" dirty="0"/>
              <a:t> node.</a:t>
            </a:r>
          </a:p>
          <a:p>
            <a:pPr lvl="2">
              <a:lnSpc>
                <a:spcPct val="80000"/>
              </a:lnSpc>
            </a:pPr>
            <a:endParaRPr lang="en-US" sz="1900" dirty="0"/>
          </a:p>
          <a:p>
            <a:pPr lvl="1" eaLnBrk="1" hangingPunct="1">
              <a:lnSpc>
                <a:spcPct val="80000"/>
              </a:lnSpc>
            </a:pPr>
            <a:endParaRPr lang="en-US" sz="23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Higher k more expensive to compute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(You need to know the k=2 case: arc consistency)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</p:txBody>
      </p:sp>
      <p:grpSp>
        <p:nvGrpSpPr>
          <p:cNvPr id="14340" name="Group 39"/>
          <p:cNvGrpSpPr>
            <a:grpSpLocks/>
          </p:cNvGrpSpPr>
          <p:nvPr/>
        </p:nvGrpSpPr>
        <p:grpSpPr bwMode="auto">
          <a:xfrm>
            <a:off x="9448803" y="1981200"/>
            <a:ext cx="1577975" cy="2895600"/>
            <a:chOff x="4066" y="1296"/>
            <a:chExt cx="994" cy="1824"/>
          </a:xfrm>
        </p:grpSpPr>
        <p:sp>
          <p:nvSpPr>
            <p:cNvPr id="14362" name="Oval 4"/>
            <p:cNvSpPr>
              <a:spLocks noChangeArrowheads="1"/>
            </p:cNvSpPr>
            <p:nvPr/>
          </p:nvSpPr>
          <p:spPr bwMode="auto">
            <a:xfrm>
              <a:off x="4857" y="1296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3" name="Oval 5"/>
            <p:cNvSpPr>
              <a:spLocks noChangeArrowheads="1"/>
            </p:cNvSpPr>
            <p:nvPr/>
          </p:nvSpPr>
          <p:spPr bwMode="auto">
            <a:xfrm>
              <a:off x="4857" y="1782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4" name="Oval 6"/>
            <p:cNvSpPr>
              <a:spLocks noChangeArrowheads="1"/>
            </p:cNvSpPr>
            <p:nvPr/>
          </p:nvSpPr>
          <p:spPr bwMode="auto">
            <a:xfrm>
              <a:off x="4188" y="1782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5" name="AutoShape 7"/>
            <p:cNvSpPr>
              <a:spLocks noChangeArrowheads="1"/>
            </p:cNvSpPr>
            <p:nvPr/>
          </p:nvSpPr>
          <p:spPr bwMode="auto">
            <a:xfrm>
              <a:off x="4560" y="1823"/>
              <a:ext cx="162" cy="122"/>
            </a:xfrm>
            <a:prstGeom prst="rightArrow">
              <a:avLst>
                <a:gd name="adj1" fmla="val 50000"/>
                <a:gd name="adj2" fmla="val 3319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6" name="Oval 8"/>
            <p:cNvSpPr>
              <a:spLocks noChangeArrowheads="1"/>
            </p:cNvSpPr>
            <p:nvPr/>
          </p:nvSpPr>
          <p:spPr bwMode="auto">
            <a:xfrm>
              <a:off x="4857" y="2593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7" name="Oval 9"/>
            <p:cNvSpPr>
              <a:spLocks noChangeArrowheads="1"/>
            </p:cNvSpPr>
            <p:nvPr/>
          </p:nvSpPr>
          <p:spPr bwMode="auto">
            <a:xfrm>
              <a:off x="4188" y="2593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8" name="AutoShape 10"/>
            <p:cNvSpPr>
              <a:spLocks noChangeArrowheads="1"/>
            </p:cNvSpPr>
            <p:nvPr/>
          </p:nvSpPr>
          <p:spPr bwMode="auto">
            <a:xfrm>
              <a:off x="4560" y="2634"/>
              <a:ext cx="162" cy="121"/>
            </a:xfrm>
            <a:prstGeom prst="rightArrow">
              <a:avLst>
                <a:gd name="adj1" fmla="val 50000"/>
                <a:gd name="adj2" fmla="val 334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9" name="Oval 11"/>
            <p:cNvSpPr>
              <a:spLocks noChangeArrowheads="1"/>
            </p:cNvSpPr>
            <p:nvPr/>
          </p:nvSpPr>
          <p:spPr bwMode="auto">
            <a:xfrm>
              <a:off x="4188" y="2877"/>
              <a:ext cx="202" cy="20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0" name="Oval 12"/>
            <p:cNvSpPr>
              <a:spLocks noChangeArrowheads="1"/>
            </p:cNvSpPr>
            <p:nvPr/>
          </p:nvSpPr>
          <p:spPr bwMode="auto">
            <a:xfrm>
              <a:off x="4188" y="2309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1" name="AutoShape 13"/>
            <p:cNvSpPr>
              <a:spLocks/>
            </p:cNvSpPr>
            <p:nvPr/>
          </p:nvSpPr>
          <p:spPr bwMode="auto">
            <a:xfrm>
              <a:off x="4350" y="2269"/>
              <a:ext cx="162" cy="851"/>
            </a:xfrm>
            <a:prstGeom prst="rightBrace">
              <a:avLst>
                <a:gd name="adj1" fmla="val 4377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2" name="AutoShape 14"/>
            <p:cNvSpPr>
              <a:spLocks/>
            </p:cNvSpPr>
            <p:nvPr/>
          </p:nvSpPr>
          <p:spPr bwMode="auto">
            <a:xfrm flipH="1">
              <a:off x="4066" y="2269"/>
              <a:ext cx="162" cy="851"/>
            </a:xfrm>
            <a:prstGeom prst="rightBrace">
              <a:avLst>
                <a:gd name="adj1" fmla="val 4377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41" name="Group 36"/>
          <p:cNvGrpSpPr>
            <a:grpSpLocks/>
          </p:cNvGrpSpPr>
          <p:nvPr/>
        </p:nvGrpSpPr>
        <p:grpSpPr bwMode="auto">
          <a:xfrm>
            <a:off x="9144000" y="5371980"/>
            <a:ext cx="2133600" cy="1040487"/>
            <a:chOff x="2640" y="3264"/>
            <a:chExt cx="1968" cy="959"/>
          </a:xfrm>
        </p:grpSpPr>
        <p:grpSp>
          <p:nvGrpSpPr>
            <p:cNvPr id="14343" name="Group 17"/>
            <p:cNvGrpSpPr>
              <a:grpSpLocks/>
            </p:cNvGrpSpPr>
            <p:nvPr/>
          </p:nvGrpSpPr>
          <p:grpSpPr bwMode="auto">
            <a:xfrm>
              <a:off x="2640" y="3264"/>
              <a:ext cx="1968" cy="959"/>
              <a:chOff x="3552" y="1056"/>
              <a:chExt cx="2016" cy="1056"/>
            </a:xfrm>
          </p:grpSpPr>
          <p:grpSp>
            <p:nvGrpSpPr>
              <p:cNvPr id="14350" name="Group 18"/>
              <p:cNvGrpSpPr>
                <a:grpSpLocks/>
              </p:cNvGrpSpPr>
              <p:nvPr/>
            </p:nvGrpSpPr>
            <p:grpSpPr bwMode="auto">
              <a:xfrm>
                <a:off x="4176" y="1056"/>
                <a:ext cx="768" cy="384"/>
                <a:chOff x="2448" y="2736"/>
                <a:chExt cx="768" cy="384"/>
              </a:xfrm>
            </p:grpSpPr>
            <p:sp>
              <p:nvSpPr>
                <p:cNvPr id="14360" name="Oval 19"/>
                <p:cNvSpPr>
                  <a:spLocks noChangeArrowheads="1"/>
                </p:cNvSpPr>
                <p:nvPr/>
              </p:nvSpPr>
              <p:spPr bwMode="auto">
                <a:xfrm>
                  <a:off x="2448" y="2736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6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748" y="2740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351" name="Group 21"/>
              <p:cNvGrpSpPr>
                <a:grpSpLocks/>
              </p:cNvGrpSpPr>
              <p:nvPr/>
            </p:nvGrpSpPr>
            <p:grpSpPr bwMode="auto">
              <a:xfrm>
                <a:off x="4800" y="1728"/>
                <a:ext cx="768" cy="384"/>
                <a:chOff x="3072" y="3408"/>
                <a:chExt cx="768" cy="384"/>
              </a:xfrm>
            </p:grpSpPr>
            <p:sp>
              <p:nvSpPr>
                <p:cNvPr id="14358" name="Oval 22"/>
                <p:cNvSpPr>
                  <a:spLocks noChangeArrowheads="1"/>
                </p:cNvSpPr>
                <p:nvPr/>
              </p:nvSpPr>
              <p:spPr bwMode="auto">
                <a:xfrm>
                  <a:off x="3072" y="3408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3372" y="3414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352" name="Group 24"/>
              <p:cNvGrpSpPr>
                <a:grpSpLocks/>
              </p:cNvGrpSpPr>
              <p:nvPr/>
            </p:nvGrpSpPr>
            <p:grpSpPr bwMode="auto">
              <a:xfrm>
                <a:off x="3552" y="1728"/>
                <a:ext cx="768" cy="384"/>
                <a:chOff x="1824" y="3408"/>
                <a:chExt cx="768" cy="384"/>
              </a:xfrm>
            </p:grpSpPr>
            <p:sp>
              <p:nvSpPr>
                <p:cNvPr id="14356" name="Oval 25"/>
                <p:cNvSpPr>
                  <a:spLocks noChangeArrowheads="1"/>
                </p:cNvSpPr>
                <p:nvPr/>
              </p:nvSpPr>
              <p:spPr bwMode="auto">
                <a:xfrm>
                  <a:off x="1824" y="3408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7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124" y="3413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4353" name="Line 27"/>
              <p:cNvSpPr>
                <a:spLocks noChangeShapeType="1"/>
              </p:cNvSpPr>
              <p:nvPr/>
            </p:nvSpPr>
            <p:spPr bwMode="auto">
              <a:xfrm flipH="1">
                <a:off x="3983" y="1440"/>
                <a:ext cx="578" cy="2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4" name="Line 28"/>
              <p:cNvSpPr>
                <a:spLocks noChangeShapeType="1"/>
              </p:cNvSpPr>
              <p:nvPr/>
            </p:nvSpPr>
            <p:spPr bwMode="auto">
              <a:xfrm>
                <a:off x="4560" y="1440"/>
                <a:ext cx="528" cy="2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5" name="Line 29"/>
              <p:cNvSpPr>
                <a:spLocks noChangeShapeType="1"/>
              </p:cNvSpPr>
              <p:nvPr/>
            </p:nvSpPr>
            <p:spPr bwMode="auto">
              <a:xfrm>
                <a:off x="4320" y="1920"/>
                <a:ext cx="480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344" name="Rectangle 30"/>
            <p:cNvSpPr>
              <a:spLocks noChangeArrowheads="1"/>
            </p:cNvSpPr>
            <p:nvPr/>
          </p:nvSpPr>
          <p:spPr bwMode="auto">
            <a:xfrm>
              <a:off x="2736" y="3984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5" name="Rectangle 31"/>
            <p:cNvSpPr>
              <a:spLocks noChangeArrowheads="1"/>
            </p:cNvSpPr>
            <p:nvPr/>
          </p:nvSpPr>
          <p:spPr bwMode="auto">
            <a:xfrm>
              <a:off x="3984" y="3984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6" name="Rectangle 32"/>
            <p:cNvSpPr>
              <a:spLocks noChangeArrowheads="1"/>
            </p:cNvSpPr>
            <p:nvPr/>
          </p:nvSpPr>
          <p:spPr bwMode="auto">
            <a:xfrm>
              <a:off x="3360" y="3360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7" name="Rectangle 33"/>
            <p:cNvSpPr>
              <a:spLocks noChangeArrowheads="1"/>
            </p:cNvSpPr>
            <p:nvPr/>
          </p:nvSpPr>
          <p:spPr bwMode="auto">
            <a:xfrm>
              <a:off x="3744" y="3360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8" name="Rectangle 34"/>
            <p:cNvSpPr>
              <a:spLocks noChangeArrowheads="1"/>
            </p:cNvSpPr>
            <p:nvPr/>
          </p:nvSpPr>
          <p:spPr bwMode="auto">
            <a:xfrm>
              <a:off x="3120" y="3984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9" name="Rectangle 35"/>
            <p:cNvSpPr>
              <a:spLocks noChangeArrowheads="1"/>
            </p:cNvSpPr>
            <p:nvPr/>
          </p:nvSpPr>
          <p:spPr bwMode="auto">
            <a:xfrm>
              <a:off x="4368" y="3984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Strong K-Consistency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Strong k-consistency: also k-1, k-2, … 1 consistent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Claim: strong n-consistency means we can solve without backtracking!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Why?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any assignment to any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 new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By 2-consistency, there is a choice consistent with the first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 new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By 3-consistency, there is a choice consistent with the first 2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…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Lots of middle ground between arc consistency and n-consistency!  (e.g. k=3, called path consistency)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5634" y="1222436"/>
            <a:ext cx="6469334" cy="5458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Problem Structure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2390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Extreme case: independent </a:t>
            </a:r>
            <a:r>
              <a:rPr lang="en-US" sz="2400" dirty="0" err="1"/>
              <a:t>subproblems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Example: Tasmania and mainland do not interact</a:t>
            </a: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Independent </a:t>
            </a:r>
            <a:r>
              <a:rPr lang="en-US" sz="2400" dirty="0" err="1"/>
              <a:t>subproblems</a:t>
            </a:r>
            <a:r>
              <a:rPr lang="en-US" sz="2400" dirty="0"/>
              <a:t> are identifiable as connected components of constraint graph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Suppose a graph of n variables can be broken into </a:t>
            </a:r>
            <a:r>
              <a:rPr lang="en-US" sz="2400" dirty="0" err="1"/>
              <a:t>subproblems</a:t>
            </a:r>
            <a:r>
              <a:rPr lang="en-US" sz="2400" dirty="0"/>
              <a:t> of only c variables: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Worst-case solution cost is O((n/c)(d</a:t>
            </a:r>
            <a:r>
              <a:rPr lang="en-US" sz="2000" baseline="30000" dirty="0"/>
              <a:t>c</a:t>
            </a:r>
            <a:r>
              <a:rPr lang="en-US" sz="2000" dirty="0"/>
              <a:t>)), linear in 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E.g., n = 80, d = 2, c =20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2</a:t>
            </a:r>
            <a:r>
              <a:rPr lang="en-US" sz="2000" baseline="30000" dirty="0"/>
              <a:t>80</a:t>
            </a:r>
            <a:r>
              <a:rPr lang="en-US" sz="2000" dirty="0"/>
              <a:t> = 4 billion years at 10 million nodes/sec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(4)(2</a:t>
            </a:r>
            <a:r>
              <a:rPr lang="en-US" sz="2000" baseline="30000" dirty="0"/>
              <a:t>20</a:t>
            </a:r>
            <a:r>
              <a:rPr lang="en-US" sz="2000" dirty="0"/>
              <a:t>) = 0.4 seconds at 10 million nodes/sec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1" y="1476377"/>
            <a:ext cx="3614739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Tree-Structured CSPs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2"/>
            <a:ext cx="113284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Theorem: if the constraint graph has no loops, the CSP can be solved in O(n d</a:t>
            </a:r>
            <a:r>
              <a:rPr lang="en-US" sz="2400" baseline="30000" dirty="0"/>
              <a:t>2</a:t>
            </a:r>
            <a:r>
              <a:rPr lang="en-US" sz="2400" dirty="0"/>
              <a:t>) time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Compare to general CSPs, where worst-case time is O(</a:t>
            </a:r>
            <a:r>
              <a:rPr lang="en-US" sz="2000" dirty="0" err="1"/>
              <a:t>d</a:t>
            </a:r>
            <a:r>
              <a:rPr lang="en-US" sz="2000" baseline="30000" dirty="0" err="1"/>
              <a:t>n</a:t>
            </a:r>
            <a:r>
              <a:rPr lang="en-US" sz="2000" dirty="0"/>
              <a:t>)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This property also applies to probabilistic reasoning (later): an example of the relation between syntactic restrictions and the complexity of reasoning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371600"/>
            <a:ext cx="4419600" cy="254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3390" y="2897165"/>
            <a:ext cx="2849180" cy="3209971"/>
          </a:xfrm>
          <a:prstGeom prst="rect">
            <a:avLst/>
          </a:prstGeom>
          <a:noFill/>
        </p:spPr>
      </p:pic>
      <p:sp>
        <p:nvSpPr>
          <p:cNvPr id="35" name="Rectangle 34"/>
          <p:cNvSpPr/>
          <p:nvPr/>
        </p:nvSpPr>
        <p:spPr>
          <a:xfrm>
            <a:off x="4191000" y="2286000"/>
            <a:ext cx="3505200" cy="42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Tree-Structured CSPs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0972800" cy="5181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Algorithm for tree-structured CSPs: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Order: Choose a root variable, order variables so that parents precede children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Remove backward: For </a:t>
            </a:r>
            <a:r>
              <a:rPr lang="en-US" sz="2400" dirty="0" err="1"/>
              <a:t>i</a:t>
            </a:r>
            <a:r>
              <a:rPr lang="en-US" sz="2400" dirty="0"/>
              <a:t> = n : 2, apply </a:t>
            </a:r>
            <a:r>
              <a:rPr lang="en-US" sz="2400" dirty="0" err="1"/>
              <a:t>RemoveInconsistent</a:t>
            </a:r>
            <a:r>
              <a:rPr lang="en-US" sz="2400" dirty="0"/>
              <a:t>(Parent(X</a:t>
            </a:r>
            <a:r>
              <a:rPr lang="en-US" sz="2400" baseline="-25000" dirty="0"/>
              <a:t>i</a:t>
            </a:r>
            <a:r>
              <a:rPr lang="en-US" sz="2400" dirty="0"/>
              <a:t>),X</a:t>
            </a:r>
            <a:r>
              <a:rPr lang="en-US" sz="2400" baseline="-25000" dirty="0"/>
              <a:t>i</a:t>
            </a:r>
            <a:r>
              <a:rPr lang="en-US" sz="240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Assign forward: For </a:t>
            </a:r>
            <a:r>
              <a:rPr lang="en-US" sz="2400" dirty="0" err="1"/>
              <a:t>i</a:t>
            </a:r>
            <a:r>
              <a:rPr lang="en-US" sz="2400" dirty="0"/>
              <a:t> = 1 : n, assign X</a:t>
            </a:r>
            <a:r>
              <a:rPr lang="en-US" sz="2400" baseline="-25000" dirty="0"/>
              <a:t>i</a:t>
            </a:r>
            <a:r>
              <a:rPr lang="en-US" sz="2400" dirty="0"/>
              <a:t> consistently with Parent(X</a:t>
            </a:r>
            <a:r>
              <a:rPr lang="en-US" sz="2400" baseline="-25000" dirty="0"/>
              <a:t>i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Runtime: O(n d</a:t>
            </a:r>
            <a:r>
              <a:rPr lang="en-US" sz="2800" baseline="30000" dirty="0"/>
              <a:t>2</a:t>
            </a:r>
            <a:r>
              <a:rPr lang="en-US" sz="2800" dirty="0"/>
              <a:t>)  (why?)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5013" y="2286000"/>
            <a:ext cx="538638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1" y="2473325"/>
            <a:ext cx="2544763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6119811" y="3387724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5" name="Rectangle 10"/>
          <p:cNvSpPr>
            <a:spLocks noChangeArrowheads="1"/>
          </p:cNvSpPr>
          <p:nvPr/>
        </p:nvSpPr>
        <p:spPr bwMode="auto">
          <a:xfrm>
            <a:off x="70342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6" name="Rectangle 11"/>
          <p:cNvSpPr>
            <a:spLocks noChangeArrowheads="1"/>
          </p:cNvSpPr>
          <p:nvPr/>
        </p:nvSpPr>
        <p:spPr bwMode="auto">
          <a:xfrm>
            <a:off x="70342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7" name="Rectangle 13"/>
          <p:cNvSpPr>
            <a:spLocks noChangeArrowheads="1"/>
          </p:cNvSpPr>
          <p:nvPr/>
        </p:nvSpPr>
        <p:spPr bwMode="auto">
          <a:xfrm>
            <a:off x="79486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8" name="Rectangle 15"/>
          <p:cNvSpPr>
            <a:spLocks noChangeArrowheads="1"/>
          </p:cNvSpPr>
          <p:nvPr/>
        </p:nvSpPr>
        <p:spPr bwMode="auto">
          <a:xfrm>
            <a:off x="8863011" y="3387724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9" name="Rectangle 16"/>
          <p:cNvSpPr>
            <a:spLocks noChangeArrowheads="1"/>
          </p:cNvSpPr>
          <p:nvPr/>
        </p:nvSpPr>
        <p:spPr bwMode="auto">
          <a:xfrm>
            <a:off x="88630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0" name="Rectangle 17"/>
          <p:cNvSpPr>
            <a:spLocks noChangeArrowheads="1"/>
          </p:cNvSpPr>
          <p:nvPr/>
        </p:nvSpPr>
        <p:spPr bwMode="auto">
          <a:xfrm>
            <a:off x="88630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1" name="Rectangle 19"/>
          <p:cNvSpPr>
            <a:spLocks noChangeArrowheads="1"/>
          </p:cNvSpPr>
          <p:nvPr/>
        </p:nvSpPr>
        <p:spPr bwMode="auto">
          <a:xfrm>
            <a:off x="97774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2" name="Rectangle 20"/>
          <p:cNvSpPr>
            <a:spLocks noChangeArrowheads="1"/>
          </p:cNvSpPr>
          <p:nvPr/>
        </p:nvSpPr>
        <p:spPr bwMode="auto">
          <a:xfrm>
            <a:off x="97774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3" name="Rectangle 23"/>
          <p:cNvSpPr>
            <a:spLocks noChangeArrowheads="1"/>
          </p:cNvSpPr>
          <p:nvPr/>
        </p:nvSpPr>
        <p:spPr bwMode="auto">
          <a:xfrm>
            <a:off x="106918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4" name="Rectangle 24"/>
          <p:cNvSpPr>
            <a:spLocks noChangeArrowheads="1"/>
          </p:cNvSpPr>
          <p:nvPr/>
        </p:nvSpPr>
        <p:spPr bwMode="auto">
          <a:xfrm>
            <a:off x="61198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1173163" y="3022599"/>
            <a:ext cx="2209800" cy="1004888"/>
            <a:chOff x="6553200" y="1981200"/>
            <a:chExt cx="2209800" cy="1004637"/>
          </a:xfrm>
        </p:grpSpPr>
        <p:sp>
          <p:nvSpPr>
            <p:cNvPr id="18451" name="Rectangle 6"/>
            <p:cNvSpPr>
              <a:spLocks noChangeArrowheads="1"/>
            </p:cNvSpPr>
            <p:nvPr/>
          </p:nvSpPr>
          <p:spPr bwMode="auto">
            <a:xfrm>
              <a:off x="6553200" y="1981200"/>
              <a:ext cx="90237" cy="90237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2" name="Rectangle 24"/>
            <p:cNvSpPr>
              <a:spLocks noChangeArrowheads="1"/>
            </p:cNvSpPr>
            <p:nvPr/>
          </p:nvSpPr>
          <p:spPr bwMode="auto">
            <a:xfrm>
              <a:off x="6643437" y="1981200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3" name="Rectangle 10"/>
            <p:cNvSpPr>
              <a:spLocks noChangeArrowheads="1"/>
            </p:cNvSpPr>
            <p:nvPr/>
          </p:nvSpPr>
          <p:spPr bwMode="auto">
            <a:xfrm>
              <a:off x="8672763" y="1981200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4" name="Rectangle 11"/>
            <p:cNvSpPr>
              <a:spLocks noChangeArrowheads="1"/>
            </p:cNvSpPr>
            <p:nvPr/>
          </p:nvSpPr>
          <p:spPr bwMode="auto">
            <a:xfrm>
              <a:off x="8582526" y="1981200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5" name="Rectangle 13"/>
            <p:cNvSpPr>
              <a:spLocks noChangeArrowheads="1"/>
            </p:cNvSpPr>
            <p:nvPr/>
          </p:nvSpPr>
          <p:spPr bwMode="auto">
            <a:xfrm>
              <a:off x="6553200" y="2895600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6" name="Rectangle 15"/>
            <p:cNvSpPr>
              <a:spLocks noChangeArrowheads="1"/>
            </p:cNvSpPr>
            <p:nvPr/>
          </p:nvSpPr>
          <p:spPr bwMode="auto">
            <a:xfrm>
              <a:off x="7882690" y="2424363"/>
              <a:ext cx="90237" cy="90237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7" name="Rectangle 16"/>
            <p:cNvSpPr>
              <a:spLocks noChangeArrowheads="1"/>
            </p:cNvSpPr>
            <p:nvPr/>
          </p:nvSpPr>
          <p:spPr bwMode="auto">
            <a:xfrm>
              <a:off x="7972927" y="2424363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8" name="Rectangle 17"/>
            <p:cNvSpPr>
              <a:spLocks noChangeArrowheads="1"/>
            </p:cNvSpPr>
            <p:nvPr/>
          </p:nvSpPr>
          <p:spPr bwMode="auto">
            <a:xfrm>
              <a:off x="8063163" y="2424363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9" name="Rectangle 19"/>
            <p:cNvSpPr>
              <a:spLocks noChangeArrowheads="1"/>
            </p:cNvSpPr>
            <p:nvPr/>
          </p:nvSpPr>
          <p:spPr bwMode="auto">
            <a:xfrm>
              <a:off x="7148763" y="2424363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0" name="Rectangle 20"/>
            <p:cNvSpPr>
              <a:spLocks noChangeArrowheads="1"/>
            </p:cNvSpPr>
            <p:nvPr/>
          </p:nvSpPr>
          <p:spPr bwMode="auto">
            <a:xfrm>
              <a:off x="7239000" y="2424363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1" name="Rectangle 23"/>
            <p:cNvSpPr>
              <a:spLocks noChangeArrowheads="1"/>
            </p:cNvSpPr>
            <p:nvPr/>
          </p:nvSpPr>
          <p:spPr bwMode="auto">
            <a:xfrm>
              <a:off x="8610600" y="2895600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3164" y="5410201"/>
            <a:ext cx="3172946" cy="1326098"/>
          </a:xfrm>
          <a:prstGeom prst="rect">
            <a:avLst/>
          </a:prstGeom>
          <a:noFill/>
        </p:spPr>
      </p:pic>
      <p:sp>
        <p:nvSpPr>
          <p:cNvPr id="31" name="Right Arrow 30"/>
          <p:cNvSpPr/>
          <p:nvPr/>
        </p:nvSpPr>
        <p:spPr>
          <a:xfrm>
            <a:off x="4191000" y="2778124"/>
            <a:ext cx="990600" cy="1066800"/>
          </a:xfrm>
          <a:prstGeom prst="rightArrow">
            <a:avLst/>
          </a:prstGeom>
          <a:solidFill>
            <a:srgbClr val="6699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2534" grpId="0" animBg="1"/>
      <p:bldP spid="22535" grpId="0" animBg="1"/>
      <p:bldP spid="22536" grpId="0" animBg="1"/>
      <p:bldP spid="22537" grpId="0" animBg="1"/>
      <p:bldP spid="22538" grpId="0" animBg="1"/>
      <p:bldP spid="22539" grpId="0" animBg="1"/>
      <p:bldP spid="22540" grpId="0" animBg="1"/>
      <p:bldP spid="22541" grpId="0" animBg="1"/>
      <p:bldP spid="22542" grpId="0" animBg="1"/>
      <p:bldP spid="22543" grpId="0" animBg="1"/>
      <p:bldP spid="22544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Tree-Structured CSPs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113538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Claim 1: After backward pass, all root-to-leaf arcs are consistent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Proof: Each X</a:t>
            </a:r>
            <a:r>
              <a:rPr lang="en-US" sz="2400" dirty="0">
                <a:sym typeface="Symbol"/>
              </a:rPr>
              <a:t></a:t>
            </a:r>
            <a:r>
              <a:rPr lang="en-US" sz="2400" dirty="0"/>
              <a:t>Y was made consistent at one point and Y’s domain could not have been reduced thereafter (because Y’s children were processed before Y)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Claim 2: If root-to-leaf arcs are consistent, forward assignment will not backtrack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Proof: Induction on position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doesn’t this algorithm work with cycles in the constraint graph?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Note: we’ll see this basic idea again with </a:t>
            </a:r>
            <a:r>
              <a:rPr lang="en-US" sz="2400" dirty="0" err="1"/>
              <a:t>Bayes</a:t>
            </a:r>
            <a:r>
              <a:rPr lang="en-US" sz="2400" dirty="0"/>
              <a:t>’ nets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1" y="2743200"/>
            <a:ext cx="5758935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Structure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5279" y="1457290"/>
            <a:ext cx="9943655" cy="48959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Nearly Tree-Structured CSPs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419600"/>
            <a:ext cx="11201400" cy="1981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Conditioning: instantiate a variable, prune its neighbors' domains</a:t>
            </a:r>
          </a:p>
          <a:p>
            <a:pPr lvl="4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 err="1"/>
              <a:t>Cutset</a:t>
            </a:r>
            <a:r>
              <a:rPr lang="en-US" sz="2800" dirty="0"/>
              <a:t> conditioning: instantiate (in all ways) a set of variables such that the remaining constraint graph is a tree</a:t>
            </a:r>
          </a:p>
          <a:p>
            <a:pPr lvl="4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 err="1"/>
              <a:t>Cutset</a:t>
            </a:r>
            <a:r>
              <a:rPr lang="en-US" sz="2800" dirty="0"/>
              <a:t> size c gives runtime O( (d</a:t>
            </a:r>
            <a:r>
              <a:rPr lang="en-US" sz="2800" baseline="30000" dirty="0"/>
              <a:t>c</a:t>
            </a:r>
            <a:r>
              <a:rPr lang="en-US" sz="2800" dirty="0"/>
              <a:t>) (n-c) d</a:t>
            </a:r>
            <a:r>
              <a:rPr lang="en-US" sz="2800" baseline="30000" dirty="0"/>
              <a:t>2 </a:t>
            </a:r>
            <a:r>
              <a:rPr lang="en-US" sz="2800" dirty="0"/>
              <a:t>), very fast for small c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88" y="1371600"/>
            <a:ext cx="7034213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Cutset</a:t>
            </a:r>
            <a:r>
              <a:rPr lang="en-US" dirty="0"/>
              <a:t> Conditioning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787661" y="1538198"/>
            <a:ext cx="1746739" cy="1128804"/>
            <a:chOff x="2677783" y="3378723"/>
            <a:chExt cx="3189617" cy="2061243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 l="153" t="932" r="54502" b="25000"/>
            <a:stretch>
              <a:fillRect/>
            </a:stretch>
          </p:blipFill>
          <p:spPr bwMode="auto">
            <a:xfrm>
              <a:off x="2677783" y="3378723"/>
              <a:ext cx="3189617" cy="2061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7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61437" y="4378700"/>
              <a:ext cx="1007111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70753" y="2983701"/>
            <a:ext cx="1744249" cy="1131100"/>
            <a:chOff x="2682328" y="3374530"/>
            <a:chExt cx="3185072" cy="2065436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2" cstate="print"/>
            <a:srcRect l="218" t="781" r="54502" b="25000"/>
            <a:stretch>
              <a:fillRect/>
            </a:stretch>
          </p:blipFill>
          <p:spPr bwMode="auto">
            <a:xfrm>
              <a:off x="2682328" y="3374530"/>
              <a:ext cx="3185072" cy="2065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Oval 12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rgbClr val="6699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61437" y="4378700"/>
              <a:ext cx="1007111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791613" y="2981196"/>
            <a:ext cx="1742745" cy="1133605"/>
            <a:chOff x="2685074" y="3369956"/>
            <a:chExt cx="3182326" cy="2070010"/>
          </a:xfrm>
        </p:grpSpPr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2" cstate="print"/>
            <a:srcRect l="257" t="616" r="54502" b="25000"/>
            <a:stretch>
              <a:fillRect/>
            </a:stretch>
          </p:blipFill>
          <p:spPr bwMode="auto">
            <a:xfrm>
              <a:off x="2685074" y="3369956"/>
              <a:ext cx="3182326" cy="2070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Oval 16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rgbClr val="FF99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61437" y="4378700"/>
              <a:ext cx="1007112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612474" y="2983701"/>
            <a:ext cx="1741327" cy="1131100"/>
            <a:chOff x="2687663" y="3374530"/>
            <a:chExt cx="3179737" cy="2065436"/>
          </a:xfrm>
        </p:grpSpPr>
        <p:pic>
          <p:nvPicPr>
            <p:cNvPr id="20" name="Picture 19"/>
            <p:cNvPicPr>
              <a:picLocks noChangeAspect="1" noChangeArrowheads="1"/>
            </p:cNvPicPr>
            <p:nvPr/>
          </p:nvPicPr>
          <p:blipFill>
            <a:blip r:embed="rId2" cstate="print"/>
            <a:srcRect l="294" t="781" r="54502" b="25000"/>
            <a:stretch>
              <a:fillRect/>
            </a:stretch>
          </p:blipFill>
          <p:spPr bwMode="auto">
            <a:xfrm>
              <a:off x="2687663" y="3374530"/>
              <a:ext cx="3179737" cy="2065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Oval 20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61438" y="4378700"/>
              <a:ext cx="1007110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 cstate="print"/>
          <a:srcRect l="55169" t="1345" b="24863"/>
          <a:stretch>
            <a:fillRect/>
          </a:stretch>
        </p:blipFill>
        <p:spPr bwMode="auto">
          <a:xfrm>
            <a:off x="3918141" y="4744860"/>
            <a:ext cx="1720616" cy="112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2" cstate="print"/>
          <a:srcRect l="55245" t="686" b="24863"/>
          <a:stretch>
            <a:fillRect/>
          </a:stretch>
        </p:blipFill>
        <p:spPr bwMode="auto">
          <a:xfrm>
            <a:off x="6816664" y="4734837"/>
            <a:ext cx="1717693" cy="11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2" cstate="print"/>
          <a:srcRect l="55123" t="1016" b="24863"/>
          <a:stretch>
            <a:fillRect/>
          </a:stretch>
        </p:blipFill>
        <p:spPr bwMode="auto">
          <a:xfrm>
            <a:off x="9612473" y="4739850"/>
            <a:ext cx="1722379" cy="112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Straight Arrow Connector 28"/>
          <p:cNvCxnSpPr/>
          <p:nvPr/>
        </p:nvCxnSpPr>
        <p:spPr>
          <a:xfrm flipH="1">
            <a:off x="5410157" y="2438400"/>
            <a:ext cx="137160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8686757" y="2362201"/>
            <a:ext cx="1371600" cy="50532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619957" y="24384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762000" y="2743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Instantiate the </a:t>
            </a:r>
            <a:r>
              <a:rPr lang="en-US" dirty="0" err="1">
                <a:solidFill>
                  <a:schemeClr val="tx1"/>
                </a:solidFill>
                <a:latin typeface="Calibri" pitchFamily="34" charset="0"/>
              </a:rPr>
              <a:t>cutset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 (all possible ways)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762000" y="3886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Compute residual CSP for each assignment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62000" y="5029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Solve the residual CSPs (tree structured)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762000" y="1600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Choose a </a:t>
            </a:r>
            <a:r>
              <a:rPr lang="en-US" dirty="0" err="1">
                <a:solidFill>
                  <a:schemeClr val="tx1"/>
                </a:solidFill>
                <a:latin typeface="Calibri" pitchFamily="34" charset="0"/>
              </a:rPr>
              <a:t>cutset</a:t>
            </a:r>
            <a:endParaRPr lang="en-US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4800600" y="40386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7620000" y="40386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10439400" y="40386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Today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397002"/>
            <a:ext cx="10871200" cy="4729164"/>
          </a:xfrm>
        </p:spPr>
        <p:txBody>
          <a:bodyPr/>
          <a:lstStyle/>
          <a:p>
            <a:pPr eaLnBrk="1" hangingPunct="1"/>
            <a:endParaRPr lang="en-US" sz="3600" dirty="0"/>
          </a:p>
          <a:p>
            <a:pPr eaLnBrk="1" hangingPunct="1"/>
            <a:r>
              <a:rPr lang="en-US" sz="3600" dirty="0"/>
              <a:t>Efficient Solution of CSPs</a:t>
            </a:r>
          </a:p>
          <a:p>
            <a:pPr eaLnBrk="1" hangingPunct="1"/>
            <a:endParaRPr lang="en-US" sz="3600" dirty="0"/>
          </a:p>
          <a:p>
            <a:pPr eaLnBrk="1" hangingPunct="1"/>
            <a:r>
              <a:rPr lang="en-US" sz="3600" dirty="0"/>
              <a:t>Local Search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557" y="3053184"/>
            <a:ext cx="4915042" cy="25657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Cutset</a:t>
            </a:r>
            <a:r>
              <a:rPr lang="en-US" dirty="0"/>
              <a:t> 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the smallest </a:t>
            </a:r>
            <a:r>
              <a:rPr lang="en-US" dirty="0" err="1"/>
              <a:t>cutset</a:t>
            </a:r>
            <a:r>
              <a:rPr lang="en-US" dirty="0"/>
              <a:t> for the graph below.</a:t>
            </a:r>
          </a:p>
        </p:txBody>
      </p:sp>
      <p:pic>
        <p:nvPicPr>
          <p:cNvPr id="5" name="Picture 4" descr="cutset-qui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362200"/>
            <a:ext cx="5588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29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3716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5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Decomposition*</a:t>
            </a:r>
          </a:p>
        </p:txBody>
      </p:sp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2" cstate="print"/>
          <a:srcRect l="585" t="953" b="24023"/>
          <a:stretch>
            <a:fillRect/>
          </a:stretch>
        </p:blipFill>
        <p:spPr bwMode="auto">
          <a:xfrm>
            <a:off x="8554916" y="1248509"/>
            <a:ext cx="3484685" cy="230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1000" y="1295400"/>
            <a:ext cx="792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/>
          <a:lstStyle/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chemeClr val="accent2"/>
                </a:solidFill>
                <a:latin typeface="Calibri" pitchFamily="34" charset="0"/>
              </a:rPr>
              <a:t>Idea: create a tree-structured graph of mega-variables</a:t>
            </a:r>
          </a:p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chemeClr val="accent2"/>
                </a:solidFill>
                <a:latin typeface="Calibri" pitchFamily="34" charset="0"/>
              </a:rPr>
              <a:t>Each mega-variable encodes part of the original CSP</a:t>
            </a:r>
          </a:p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 err="1">
                <a:solidFill>
                  <a:schemeClr val="accent2"/>
                </a:solidFill>
                <a:latin typeface="Calibri" pitchFamily="34" charset="0"/>
              </a:rPr>
              <a:t>Subproblems</a:t>
            </a:r>
            <a:r>
              <a:rPr lang="en-US" sz="2000" kern="0" dirty="0">
                <a:solidFill>
                  <a:schemeClr val="accent2"/>
                </a:solidFill>
                <a:latin typeface="Calibri" pitchFamily="34" charset="0"/>
              </a:rPr>
              <a:t> overlap to ensure consistent solutions</a:t>
            </a:r>
          </a:p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2000" kern="0" dirty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4" name="Straight Connector 33"/>
          <p:cNvCxnSpPr>
            <a:stCxn id="26" idx="3"/>
            <a:endCxn id="91" idx="1"/>
          </p:cNvCxnSpPr>
          <p:nvPr/>
        </p:nvCxnSpPr>
        <p:spPr>
          <a:xfrm>
            <a:off x="3048000" y="4305299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19812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M1</a:t>
            </a: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40386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>
                <a:solidFill>
                  <a:srgbClr val="3333FF"/>
                </a:solidFill>
              </a:rPr>
              <a:t>M2</a:t>
            </a: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60960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/>
              <a:t>M3</a:t>
            </a: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81534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/>
              <a:t>M4</a:t>
            </a: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990600" y="5357814"/>
            <a:ext cx="4495800" cy="78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500" dirty="0">
                <a:solidFill>
                  <a:srgbClr val="C00000"/>
                </a:solidFill>
              </a:rPr>
              <a:t>         {(WA=</a:t>
            </a:r>
            <a:r>
              <a:rPr lang="en-US" sz="1500" dirty="0" err="1">
                <a:solidFill>
                  <a:srgbClr val="C00000"/>
                </a:solidFill>
              </a:rPr>
              <a:t>r,SA</a:t>
            </a:r>
            <a:r>
              <a:rPr lang="en-US" sz="1500" dirty="0">
                <a:solidFill>
                  <a:srgbClr val="C00000"/>
                </a:solidFill>
              </a:rPr>
              <a:t>=</a:t>
            </a:r>
            <a:r>
              <a:rPr lang="en-US" sz="1500" dirty="0" err="1">
                <a:solidFill>
                  <a:srgbClr val="C00000"/>
                </a:solidFill>
              </a:rPr>
              <a:t>g,NT</a:t>
            </a:r>
            <a:r>
              <a:rPr lang="en-US" sz="1500" dirty="0">
                <a:solidFill>
                  <a:srgbClr val="C00000"/>
                </a:solidFill>
              </a:rPr>
              <a:t>=b),      </a:t>
            </a:r>
          </a:p>
          <a:p>
            <a:r>
              <a:rPr lang="en-US" sz="1500" dirty="0">
                <a:solidFill>
                  <a:srgbClr val="C00000"/>
                </a:solidFill>
              </a:rPr>
              <a:t>          (WA=</a:t>
            </a:r>
            <a:r>
              <a:rPr lang="en-US" sz="1500" dirty="0" err="1">
                <a:solidFill>
                  <a:srgbClr val="C00000"/>
                </a:solidFill>
              </a:rPr>
              <a:t>b,SA</a:t>
            </a:r>
            <a:r>
              <a:rPr lang="en-US" sz="1500" dirty="0">
                <a:solidFill>
                  <a:srgbClr val="C00000"/>
                </a:solidFill>
              </a:rPr>
              <a:t>=</a:t>
            </a:r>
            <a:r>
              <a:rPr lang="en-US" sz="1500" dirty="0" err="1">
                <a:solidFill>
                  <a:srgbClr val="C00000"/>
                </a:solidFill>
              </a:rPr>
              <a:t>r,NT</a:t>
            </a:r>
            <a:r>
              <a:rPr lang="en-US" sz="1500" dirty="0">
                <a:solidFill>
                  <a:srgbClr val="C00000"/>
                </a:solidFill>
              </a:rPr>
              <a:t>=g),</a:t>
            </a:r>
          </a:p>
          <a:p>
            <a:r>
              <a:rPr lang="en-US" sz="1500" dirty="0">
                <a:solidFill>
                  <a:srgbClr val="C00000"/>
                </a:solidFill>
              </a:rPr>
              <a:t>          …}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3048000" y="5357814"/>
            <a:ext cx="3124200" cy="78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500" dirty="0">
                <a:solidFill>
                  <a:srgbClr val="3333FF"/>
                </a:solidFill>
              </a:rPr>
              <a:t>         {(NT=</a:t>
            </a:r>
            <a:r>
              <a:rPr lang="en-US" sz="1500" dirty="0" err="1">
                <a:solidFill>
                  <a:srgbClr val="3333FF"/>
                </a:solidFill>
              </a:rPr>
              <a:t>r,SA</a:t>
            </a:r>
            <a:r>
              <a:rPr lang="en-US" sz="1500" dirty="0">
                <a:solidFill>
                  <a:srgbClr val="3333FF"/>
                </a:solidFill>
              </a:rPr>
              <a:t>=</a:t>
            </a:r>
            <a:r>
              <a:rPr lang="en-US" sz="1500" dirty="0" err="1">
                <a:solidFill>
                  <a:srgbClr val="3333FF"/>
                </a:solidFill>
              </a:rPr>
              <a:t>g,Q</a:t>
            </a:r>
            <a:r>
              <a:rPr lang="en-US" sz="1500" dirty="0">
                <a:solidFill>
                  <a:srgbClr val="3333FF"/>
                </a:solidFill>
              </a:rPr>
              <a:t>=b),</a:t>
            </a:r>
          </a:p>
          <a:p>
            <a:r>
              <a:rPr lang="en-US" sz="1500" dirty="0">
                <a:solidFill>
                  <a:srgbClr val="3333FF"/>
                </a:solidFill>
              </a:rPr>
              <a:t>          (NT=</a:t>
            </a:r>
            <a:r>
              <a:rPr lang="en-US" sz="1500" dirty="0" err="1">
                <a:solidFill>
                  <a:srgbClr val="3333FF"/>
                </a:solidFill>
              </a:rPr>
              <a:t>b,SA</a:t>
            </a:r>
            <a:r>
              <a:rPr lang="en-US" sz="1500" dirty="0">
                <a:solidFill>
                  <a:srgbClr val="3333FF"/>
                </a:solidFill>
              </a:rPr>
              <a:t>=</a:t>
            </a:r>
            <a:r>
              <a:rPr lang="en-US" sz="1500" dirty="0" err="1">
                <a:solidFill>
                  <a:srgbClr val="3333FF"/>
                </a:solidFill>
              </a:rPr>
              <a:t>g,Q</a:t>
            </a:r>
            <a:r>
              <a:rPr lang="en-US" sz="1500" dirty="0">
                <a:solidFill>
                  <a:srgbClr val="3333FF"/>
                </a:solidFill>
              </a:rPr>
              <a:t>=r),</a:t>
            </a:r>
          </a:p>
          <a:p>
            <a:r>
              <a:rPr lang="en-US" sz="1500" dirty="0">
                <a:solidFill>
                  <a:srgbClr val="3333FF"/>
                </a:solidFill>
              </a:rPr>
              <a:t>          …}</a:t>
            </a: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5715000" y="5410200"/>
            <a:ext cx="6096000" cy="58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Agree: </a:t>
            </a:r>
            <a:r>
              <a:rPr lang="en-US" sz="1600" dirty="0"/>
              <a:t>(</a:t>
            </a:r>
            <a:r>
              <a:rPr lang="en-US" sz="1600" dirty="0">
                <a:solidFill>
                  <a:srgbClr val="C00000"/>
                </a:solidFill>
              </a:rPr>
              <a:t>M1</a:t>
            </a:r>
            <a:r>
              <a:rPr lang="en-US" sz="1600" dirty="0"/>
              <a:t>,</a:t>
            </a:r>
            <a:r>
              <a:rPr lang="en-US" sz="1600" dirty="0">
                <a:solidFill>
                  <a:srgbClr val="3333FF"/>
                </a:solidFill>
              </a:rPr>
              <a:t>M2</a:t>
            </a:r>
            <a:r>
              <a:rPr lang="en-US" sz="1600" dirty="0"/>
              <a:t>) </a:t>
            </a:r>
            <a:r>
              <a:rPr lang="en-US" sz="1600" dirty="0">
                <a:sym typeface="Symbol" pitchFamily="18" charset="2"/>
              </a:rPr>
              <a:t> </a:t>
            </a:r>
          </a:p>
          <a:p>
            <a:r>
              <a:rPr lang="en-US" sz="1600" dirty="0">
                <a:sym typeface="Symbol" pitchFamily="18" charset="2"/>
              </a:rPr>
              <a:t>        </a:t>
            </a:r>
            <a:r>
              <a:rPr lang="en-US" sz="1600" dirty="0"/>
              <a:t>{(</a:t>
            </a:r>
            <a:r>
              <a:rPr lang="en-US" sz="1200" dirty="0">
                <a:solidFill>
                  <a:srgbClr val="C00000"/>
                </a:solidFill>
              </a:rPr>
              <a:t>(WA=</a:t>
            </a:r>
            <a:r>
              <a:rPr lang="en-US" sz="1200" dirty="0" err="1">
                <a:solidFill>
                  <a:srgbClr val="C00000"/>
                </a:solidFill>
              </a:rPr>
              <a:t>g,SA</a:t>
            </a:r>
            <a:r>
              <a:rPr lang="en-US" sz="1200" dirty="0">
                <a:solidFill>
                  <a:srgbClr val="C00000"/>
                </a:solidFill>
              </a:rPr>
              <a:t>=</a:t>
            </a:r>
            <a:r>
              <a:rPr lang="en-US" sz="1200" dirty="0" err="1">
                <a:solidFill>
                  <a:srgbClr val="C00000"/>
                </a:solidFill>
              </a:rPr>
              <a:t>g,NT</a:t>
            </a:r>
            <a:r>
              <a:rPr lang="en-US" sz="1200" dirty="0">
                <a:solidFill>
                  <a:srgbClr val="C00000"/>
                </a:solidFill>
              </a:rPr>
              <a:t>=g)</a:t>
            </a:r>
            <a:r>
              <a:rPr lang="en-US" sz="1200" dirty="0"/>
              <a:t>, </a:t>
            </a:r>
            <a:r>
              <a:rPr lang="en-US" sz="1200" dirty="0">
                <a:solidFill>
                  <a:srgbClr val="3333FF"/>
                </a:solidFill>
              </a:rPr>
              <a:t>(NT=</a:t>
            </a:r>
            <a:r>
              <a:rPr lang="en-US" sz="1200" dirty="0" err="1">
                <a:solidFill>
                  <a:srgbClr val="3333FF"/>
                </a:solidFill>
              </a:rPr>
              <a:t>g,SA</a:t>
            </a:r>
            <a:r>
              <a:rPr lang="en-US" sz="1200" dirty="0">
                <a:solidFill>
                  <a:srgbClr val="3333FF"/>
                </a:solidFill>
              </a:rPr>
              <a:t>=</a:t>
            </a:r>
            <a:r>
              <a:rPr lang="en-US" sz="1200" dirty="0" err="1">
                <a:solidFill>
                  <a:srgbClr val="3333FF"/>
                </a:solidFill>
              </a:rPr>
              <a:t>g,Q</a:t>
            </a:r>
            <a:r>
              <a:rPr lang="en-US" sz="1200" dirty="0">
                <a:solidFill>
                  <a:srgbClr val="3333FF"/>
                </a:solidFill>
              </a:rPr>
              <a:t>=g)</a:t>
            </a:r>
            <a:r>
              <a:rPr lang="en-US" sz="1600" dirty="0"/>
              <a:t>),  …}</a:t>
            </a: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 rot="5400000">
            <a:off x="2157413" y="4471989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  <a:sym typeface="Symbol" pitchFamily="18" charset="2"/>
              </a:rPr>
              <a:t>Agree on    shared </a:t>
            </a:r>
            <a:r>
              <a:rPr lang="en-US" sz="1200" dirty="0" err="1">
                <a:solidFill>
                  <a:srgbClr val="7030A0"/>
                </a:solidFill>
                <a:sym typeface="Symbol" pitchFamily="18" charset="2"/>
              </a:rPr>
              <a:t>vars</a:t>
            </a:r>
            <a:endParaRPr lang="en-US" sz="1200" dirty="0">
              <a:solidFill>
                <a:srgbClr val="7030A0"/>
              </a:solidFill>
            </a:endParaRPr>
          </a:p>
        </p:txBody>
      </p:sp>
      <p:grpSp>
        <p:nvGrpSpPr>
          <p:cNvPr id="2" name="Group 139"/>
          <p:cNvGrpSpPr>
            <a:grpSpLocks/>
          </p:cNvGrpSpPr>
          <p:nvPr/>
        </p:nvGrpSpPr>
        <p:grpSpPr bwMode="auto">
          <a:xfrm>
            <a:off x="1447800" y="3500437"/>
            <a:ext cx="1600200" cy="1452563"/>
            <a:chOff x="685800" y="3653136"/>
            <a:chExt cx="1600200" cy="1452265"/>
          </a:xfrm>
        </p:grpSpPr>
        <p:sp>
          <p:nvSpPr>
            <p:cNvPr id="7" name="Oval 6"/>
            <p:cNvSpPr/>
            <p:nvPr/>
          </p:nvSpPr>
          <p:spPr>
            <a:xfrm>
              <a:off x="16002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NT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143000" y="4495926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10" name="Straight Connector 9"/>
            <p:cNvCxnSpPr>
              <a:stCxn id="8" idx="7"/>
              <a:endCxn id="7" idx="4"/>
            </p:cNvCxnSpPr>
            <p:nvPr/>
          </p:nvCxnSpPr>
          <p:spPr>
            <a:xfrm rot="5400000" flipH="1" flipV="1">
              <a:off x="16637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61" name="TextBox 45"/>
            <p:cNvSpPr txBox="1">
              <a:spLocks noChangeArrowheads="1"/>
            </p:cNvSpPr>
            <p:nvPr/>
          </p:nvSpPr>
          <p:spPr bwMode="auto">
            <a:xfrm>
              <a:off x="1295400" y="36531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74" name="Oval 73"/>
            <p:cNvSpPr/>
            <p:nvPr/>
          </p:nvSpPr>
          <p:spPr>
            <a:xfrm>
              <a:off x="6858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WA</a:t>
              </a:r>
            </a:p>
          </p:txBody>
        </p:sp>
        <p:cxnSp>
          <p:nvCxnSpPr>
            <p:cNvPr id="75" name="Straight Connector 74"/>
            <p:cNvCxnSpPr>
              <a:stCxn id="74" idx="4"/>
              <a:endCxn id="8" idx="1"/>
            </p:cNvCxnSpPr>
            <p:nvPr/>
          </p:nvCxnSpPr>
          <p:spPr>
            <a:xfrm rot="16200000" flipH="1">
              <a:off x="9906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74" idx="6"/>
              <a:endCxn id="7" idx="2"/>
            </p:cNvCxnSpPr>
            <p:nvPr/>
          </p:nvCxnSpPr>
          <p:spPr>
            <a:xfrm flipV="1">
              <a:off x="1295400" y="4038819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65" name="TextBox 88"/>
            <p:cNvSpPr txBox="1">
              <a:spLocks noChangeArrowheads="1"/>
            </p:cNvSpPr>
            <p:nvPr/>
          </p:nvSpPr>
          <p:spPr bwMode="auto">
            <a:xfrm>
              <a:off x="762000" y="42627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66" name="TextBox 89"/>
            <p:cNvSpPr txBox="1">
              <a:spLocks noChangeArrowheads="1"/>
            </p:cNvSpPr>
            <p:nvPr/>
          </p:nvSpPr>
          <p:spPr bwMode="auto">
            <a:xfrm>
              <a:off x="1752600" y="4267201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  <p:sp>
        <p:nvSpPr>
          <p:cNvPr id="91" name="Rounded Rectangle 90"/>
          <p:cNvSpPr/>
          <p:nvPr/>
        </p:nvSpPr>
        <p:spPr>
          <a:xfrm>
            <a:off x="34290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140"/>
          <p:cNvGrpSpPr>
            <a:grpSpLocks/>
          </p:cNvGrpSpPr>
          <p:nvPr/>
        </p:nvGrpSpPr>
        <p:grpSpPr bwMode="auto">
          <a:xfrm>
            <a:off x="3505200" y="3500437"/>
            <a:ext cx="1600200" cy="1452563"/>
            <a:chOff x="2743200" y="3653137"/>
            <a:chExt cx="1600200" cy="1452265"/>
          </a:xfrm>
        </p:grpSpPr>
        <p:sp>
          <p:nvSpPr>
            <p:cNvPr id="92" name="Oval 91"/>
            <p:cNvSpPr/>
            <p:nvPr/>
          </p:nvSpPr>
          <p:spPr>
            <a:xfrm>
              <a:off x="3657600" y="3734082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Q</a:t>
              </a:r>
            </a:p>
          </p:txBody>
        </p:sp>
        <p:sp>
          <p:nvSpPr>
            <p:cNvPr id="93" name="Oval 92"/>
            <p:cNvSpPr/>
            <p:nvPr/>
          </p:nvSpPr>
          <p:spPr>
            <a:xfrm>
              <a:off x="3200400" y="4495927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94" name="Straight Connector 93"/>
            <p:cNvCxnSpPr>
              <a:stCxn id="93" idx="7"/>
              <a:endCxn id="92" idx="4"/>
            </p:cNvCxnSpPr>
            <p:nvPr/>
          </p:nvCxnSpPr>
          <p:spPr>
            <a:xfrm rot="5400000" flipH="1" flipV="1">
              <a:off x="3721125" y="4343533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52" name="TextBox 94"/>
            <p:cNvSpPr txBox="1">
              <a:spLocks noChangeArrowheads="1"/>
            </p:cNvSpPr>
            <p:nvPr/>
          </p:nvSpPr>
          <p:spPr bwMode="auto">
            <a:xfrm>
              <a:off x="3352800" y="3653137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96" name="Oval 95"/>
            <p:cNvSpPr/>
            <p:nvPr/>
          </p:nvSpPr>
          <p:spPr>
            <a:xfrm>
              <a:off x="2743200" y="3734082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NT</a:t>
              </a:r>
            </a:p>
          </p:txBody>
        </p:sp>
        <p:cxnSp>
          <p:nvCxnSpPr>
            <p:cNvPr id="97" name="Straight Connector 96"/>
            <p:cNvCxnSpPr>
              <a:stCxn id="96" idx="4"/>
              <a:endCxn id="93" idx="1"/>
            </p:cNvCxnSpPr>
            <p:nvPr/>
          </p:nvCxnSpPr>
          <p:spPr>
            <a:xfrm rot="16200000" flipH="1">
              <a:off x="3048025" y="4343533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96" idx="6"/>
              <a:endCxn id="92" idx="2"/>
            </p:cNvCxnSpPr>
            <p:nvPr/>
          </p:nvCxnSpPr>
          <p:spPr>
            <a:xfrm flipV="1">
              <a:off x="3352800" y="4038820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56" name="TextBox 98"/>
            <p:cNvSpPr txBox="1">
              <a:spLocks noChangeArrowheads="1"/>
            </p:cNvSpPr>
            <p:nvPr/>
          </p:nvSpPr>
          <p:spPr bwMode="auto">
            <a:xfrm>
              <a:off x="2819400" y="4262737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57" name="TextBox 99"/>
            <p:cNvSpPr txBox="1">
              <a:spLocks noChangeArrowheads="1"/>
            </p:cNvSpPr>
            <p:nvPr/>
          </p:nvSpPr>
          <p:spPr bwMode="auto">
            <a:xfrm>
              <a:off x="3810000" y="4267202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  <p:cxnSp>
        <p:nvCxnSpPr>
          <p:cNvPr id="102" name="Straight Connector 101"/>
          <p:cNvCxnSpPr>
            <a:stCxn id="91" idx="3"/>
            <a:endCxn id="104" idx="1"/>
          </p:cNvCxnSpPr>
          <p:nvPr/>
        </p:nvCxnSpPr>
        <p:spPr>
          <a:xfrm flipV="1">
            <a:off x="5105400" y="4305299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>
            <a:spLocks noChangeArrowheads="1"/>
          </p:cNvSpPr>
          <p:nvPr/>
        </p:nvSpPr>
        <p:spPr bwMode="auto">
          <a:xfrm rot="5400000">
            <a:off x="4214813" y="4471989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200" dirty="0">
                <a:sym typeface="Symbol" pitchFamily="18" charset="2"/>
              </a:rPr>
              <a:t>Agree on    shared </a:t>
            </a:r>
            <a:r>
              <a:rPr lang="en-US" sz="1200" dirty="0" err="1">
                <a:sym typeface="Symbol" pitchFamily="18" charset="2"/>
              </a:rPr>
              <a:t>vars</a:t>
            </a:r>
            <a:endParaRPr lang="en-US" sz="1200" dirty="0"/>
          </a:p>
        </p:txBody>
      </p:sp>
      <p:sp>
        <p:nvSpPr>
          <p:cNvPr id="104" name="Rounded Rectangle 103"/>
          <p:cNvSpPr/>
          <p:nvPr/>
        </p:nvSpPr>
        <p:spPr>
          <a:xfrm>
            <a:off x="54864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" name="Group 141"/>
          <p:cNvGrpSpPr>
            <a:grpSpLocks/>
          </p:cNvGrpSpPr>
          <p:nvPr/>
        </p:nvGrpSpPr>
        <p:grpSpPr bwMode="auto">
          <a:xfrm>
            <a:off x="5562600" y="3500437"/>
            <a:ext cx="1600200" cy="1452563"/>
            <a:chOff x="4800600" y="3653136"/>
            <a:chExt cx="1600200" cy="1452265"/>
          </a:xfrm>
        </p:grpSpPr>
        <p:sp>
          <p:nvSpPr>
            <p:cNvPr id="105" name="Oval 104"/>
            <p:cNvSpPr/>
            <p:nvPr/>
          </p:nvSpPr>
          <p:spPr>
            <a:xfrm>
              <a:off x="57150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dirty="0">
                  <a:solidFill>
                    <a:schemeClr val="tx1"/>
                  </a:solidFill>
                  <a:latin typeface="Arial Narrow" pitchFamily="34" charset="0"/>
                </a:rPr>
                <a:t>NSW</a:t>
              </a:r>
            </a:p>
          </p:txBody>
        </p:sp>
        <p:sp>
          <p:nvSpPr>
            <p:cNvPr id="106" name="Oval 105"/>
            <p:cNvSpPr/>
            <p:nvPr/>
          </p:nvSpPr>
          <p:spPr>
            <a:xfrm>
              <a:off x="5257800" y="4495926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107" name="Straight Connector 106"/>
            <p:cNvCxnSpPr>
              <a:stCxn id="106" idx="7"/>
              <a:endCxn id="105" idx="4"/>
            </p:cNvCxnSpPr>
            <p:nvPr/>
          </p:nvCxnSpPr>
          <p:spPr>
            <a:xfrm rot="5400000" flipH="1" flipV="1">
              <a:off x="57785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43" name="TextBox 107"/>
            <p:cNvSpPr txBox="1">
              <a:spLocks noChangeArrowheads="1"/>
            </p:cNvSpPr>
            <p:nvPr/>
          </p:nvSpPr>
          <p:spPr bwMode="auto">
            <a:xfrm>
              <a:off x="5410200" y="36531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109" name="Oval 108"/>
            <p:cNvSpPr/>
            <p:nvPr/>
          </p:nvSpPr>
          <p:spPr>
            <a:xfrm>
              <a:off x="48006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Q</a:t>
              </a:r>
            </a:p>
          </p:txBody>
        </p:sp>
        <p:cxnSp>
          <p:nvCxnSpPr>
            <p:cNvPr id="110" name="Straight Connector 109"/>
            <p:cNvCxnSpPr>
              <a:stCxn id="109" idx="4"/>
              <a:endCxn id="106" idx="1"/>
            </p:cNvCxnSpPr>
            <p:nvPr/>
          </p:nvCxnSpPr>
          <p:spPr>
            <a:xfrm rot="16200000" flipH="1">
              <a:off x="51054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>
              <a:stCxn id="109" idx="6"/>
              <a:endCxn id="105" idx="2"/>
            </p:cNvCxnSpPr>
            <p:nvPr/>
          </p:nvCxnSpPr>
          <p:spPr>
            <a:xfrm flipV="1">
              <a:off x="5410200" y="4038819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47" name="TextBox 111"/>
            <p:cNvSpPr txBox="1">
              <a:spLocks noChangeArrowheads="1"/>
            </p:cNvSpPr>
            <p:nvPr/>
          </p:nvSpPr>
          <p:spPr bwMode="auto">
            <a:xfrm>
              <a:off x="4876800" y="42627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48" name="TextBox 112"/>
            <p:cNvSpPr txBox="1">
              <a:spLocks noChangeArrowheads="1"/>
            </p:cNvSpPr>
            <p:nvPr/>
          </p:nvSpPr>
          <p:spPr bwMode="auto">
            <a:xfrm>
              <a:off x="5867400" y="4267201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  <p:cxnSp>
        <p:nvCxnSpPr>
          <p:cNvPr id="116" name="Straight Connector 115"/>
          <p:cNvCxnSpPr>
            <a:endCxn id="118" idx="1"/>
          </p:cNvCxnSpPr>
          <p:nvPr/>
        </p:nvCxnSpPr>
        <p:spPr>
          <a:xfrm>
            <a:off x="7162800" y="4305299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>
            <a:spLocks noChangeArrowheads="1"/>
          </p:cNvSpPr>
          <p:nvPr/>
        </p:nvSpPr>
        <p:spPr bwMode="auto">
          <a:xfrm rot="5400000">
            <a:off x="6272213" y="4471989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200" dirty="0">
                <a:sym typeface="Symbol" pitchFamily="18" charset="2"/>
              </a:rPr>
              <a:t>Agree on    shared </a:t>
            </a:r>
            <a:r>
              <a:rPr lang="en-US" sz="1200" dirty="0" err="1">
                <a:sym typeface="Symbol" pitchFamily="18" charset="2"/>
              </a:rPr>
              <a:t>vars</a:t>
            </a:r>
            <a:endParaRPr lang="en-US" sz="1200" dirty="0"/>
          </a:p>
        </p:txBody>
      </p:sp>
      <p:sp>
        <p:nvSpPr>
          <p:cNvPr id="118" name="Rounded Rectangle 117"/>
          <p:cNvSpPr/>
          <p:nvPr/>
        </p:nvSpPr>
        <p:spPr>
          <a:xfrm>
            <a:off x="75438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7620000" y="3500437"/>
            <a:ext cx="1600200" cy="1452563"/>
            <a:chOff x="6858000" y="3653138"/>
            <a:chExt cx="1600200" cy="1452265"/>
          </a:xfrm>
        </p:grpSpPr>
        <p:sp>
          <p:nvSpPr>
            <p:cNvPr id="119" name="Oval 118"/>
            <p:cNvSpPr/>
            <p:nvPr/>
          </p:nvSpPr>
          <p:spPr>
            <a:xfrm>
              <a:off x="7772400" y="3734083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V</a:t>
              </a:r>
            </a:p>
          </p:txBody>
        </p:sp>
        <p:sp>
          <p:nvSpPr>
            <p:cNvPr id="120" name="Oval 119"/>
            <p:cNvSpPr/>
            <p:nvPr/>
          </p:nvSpPr>
          <p:spPr>
            <a:xfrm>
              <a:off x="7315200" y="4495928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121" name="Straight Connector 120"/>
            <p:cNvCxnSpPr>
              <a:stCxn id="120" idx="7"/>
              <a:endCxn id="119" idx="4"/>
            </p:cNvCxnSpPr>
            <p:nvPr/>
          </p:nvCxnSpPr>
          <p:spPr>
            <a:xfrm rot="5400000" flipH="1" flipV="1">
              <a:off x="7835925" y="4343534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34" name="TextBox 121"/>
            <p:cNvSpPr txBox="1">
              <a:spLocks noChangeArrowheads="1"/>
            </p:cNvSpPr>
            <p:nvPr/>
          </p:nvSpPr>
          <p:spPr bwMode="auto">
            <a:xfrm>
              <a:off x="7467600" y="3653138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123" name="Oval 122"/>
            <p:cNvSpPr/>
            <p:nvPr/>
          </p:nvSpPr>
          <p:spPr>
            <a:xfrm>
              <a:off x="6858000" y="3734083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dirty="0">
                  <a:solidFill>
                    <a:schemeClr val="tx1"/>
                  </a:solidFill>
                  <a:latin typeface="Arial Narrow" pitchFamily="34" charset="0"/>
                </a:rPr>
                <a:t>NSW</a:t>
              </a:r>
            </a:p>
          </p:txBody>
        </p:sp>
        <p:cxnSp>
          <p:nvCxnSpPr>
            <p:cNvPr id="124" name="Straight Connector 123"/>
            <p:cNvCxnSpPr>
              <a:stCxn id="123" idx="4"/>
              <a:endCxn id="120" idx="1"/>
            </p:cNvCxnSpPr>
            <p:nvPr/>
          </p:nvCxnSpPr>
          <p:spPr>
            <a:xfrm rot="16200000" flipH="1">
              <a:off x="7162825" y="4343534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123" idx="6"/>
              <a:endCxn id="119" idx="2"/>
            </p:cNvCxnSpPr>
            <p:nvPr/>
          </p:nvCxnSpPr>
          <p:spPr>
            <a:xfrm flipV="1">
              <a:off x="7467600" y="4038821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38" name="TextBox 125"/>
            <p:cNvSpPr txBox="1">
              <a:spLocks noChangeArrowheads="1"/>
            </p:cNvSpPr>
            <p:nvPr/>
          </p:nvSpPr>
          <p:spPr bwMode="auto">
            <a:xfrm>
              <a:off x="6934200" y="4262738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39" name="TextBox 126"/>
            <p:cNvSpPr txBox="1">
              <a:spLocks noChangeArrowheads="1"/>
            </p:cNvSpPr>
            <p:nvPr/>
          </p:nvSpPr>
          <p:spPr bwMode="auto">
            <a:xfrm>
              <a:off x="7924800" y="4267203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9" grpId="0"/>
      <p:bldP spid="60" grpId="0"/>
      <p:bldP spid="61" grpId="0"/>
      <p:bldP spid="62" grpId="0"/>
      <p:bldP spid="64" grpId="0"/>
      <p:bldP spid="66" grpId="0"/>
      <p:bldP spid="67" grpId="0"/>
      <p:bldP spid="73" grpId="0"/>
      <p:bldP spid="91" grpId="0" animBg="1"/>
      <p:bldP spid="103" grpId="0"/>
      <p:bldP spid="104" grpId="0" animBg="1"/>
      <p:bldP spid="117" grpId="0"/>
      <p:bldP spid="1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Iterative Improvement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5160" y="1569345"/>
            <a:ext cx="9408592" cy="44432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44663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Iterative Algorithms for CSPs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Local search methods typically work with “complete” states, i.e., all variables assigned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To apply to CSPs: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300" dirty="0"/>
              <a:t>Take an assignment with unsatisfied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300" dirty="0"/>
              <a:t>Operators </a:t>
            </a:r>
            <a:r>
              <a:rPr lang="en-US" sz="2300" i="1" dirty="0"/>
              <a:t>reassign </a:t>
            </a:r>
            <a:r>
              <a:rPr lang="en-US" sz="2300" dirty="0"/>
              <a:t>variable values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300" dirty="0"/>
              <a:t>No fringe!  Live on the edge.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Algorithm: While not solved,</a:t>
            </a:r>
          </a:p>
          <a:p>
            <a:pPr lvl="1">
              <a:lnSpc>
                <a:spcPct val="80000"/>
              </a:lnSpc>
            </a:pPr>
            <a:r>
              <a:rPr lang="en-US" sz="2300" dirty="0"/>
              <a:t>Variable selection: randomly select any conflicted variable</a:t>
            </a:r>
          </a:p>
          <a:p>
            <a:pPr lvl="1">
              <a:lnSpc>
                <a:spcPct val="80000"/>
              </a:lnSpc>
            </a:pPr>
            <a:r>
              <a:rPr lang="en-US" sz="2300" dirty="0"/>
              <a:t>Value selection: min-conflicts heuristic: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Choose a value that violates the fewest constraints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I.e., hill climb with h(n) = total number of violated constraints</a:t>
            </a:r>
          </a:p>
        </p:txBody>
      </p:sp>
      <p:sp>
        <p:nvSpPr>
          <p:cNvPr id="6" name="Oval 5"/>
          <p:cNvSpPr/>
          <p:nvPr/>
        </p:nvSpPr>
        <p:spPr>
          <a:xfrm>
            <a:off x="7764379" y="2788317"/>
            <a:ext cx="409075" cy="40907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582525" y="2788317"/>
            <a:ext cx="409075" cy="40907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6" idx="6"/>
            <a:endCxn id="7" idx="2"/>
          </p:cNvCxnSpPr>
          <p:nvPr/>
        </p:nvCxnSpPr>
        <p:spPr>
          <a:xfrm>
            <a:off x="8173453" y="2992855"/>
            <a:ext cx="4090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8326856" y="2737185"/>
            <a:ext cx="119653" cy="17078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050379" y="2791325"/>
            <a:ext cx="409075" cy="40907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868525" y="2791325"/>
            <a:ext cx="409075" cy="409075"/>
          </a:xfrm>
          <a:prstGeom prst="ellipse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0" idx="6"/>
            <a:endCxn id="11" idx="2"/>
          </p:cNvCxnSpPr>
          <p:nvPr/>
        </p:nvCxnSpPr>
        <p:spPr>
          <a:xfrm>
            <a:off x="10459453" y="2995863"/>
            <a:ext cx="4090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0612856" y="2740193"/>
            <a:ext cx="119653" cy="170788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9220200" y="2968792"/>
            <a:ext cx="60960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4-Queens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2971800" y="4008437"/>
            <a:ext cx="6400800" cy="19351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States: 4 queens in 4 columns (4</a:t>
            </a:r>
            <a:r>
              <a:rPr lang="en-US" sz="2400" baseline="30000" dirty="0"/>
              <a:t>4</a:t>
            </a:r>
            <a:r>
              <a:rPr lang="en-US" sz="2400" dirty="0"/>
              <a:t> = 256 states)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Operators: move queen in column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Goal test: no attacks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Evaluation: c(n) = number of attacks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866902"/>
            <a:ext cx="707072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6858000" y="6324600"/>
            <a:ext cx="5334000" cy="544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lvl="1">
              <a:lnSpc>
                <a:spcPct val="80000"/>
              </a:lnSpc>
            </a:pPr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n-queens – iterative improvement (L5D1)]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– iterative improvement]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Iterative Improvement – n Queens</a:t>
            </a:r>
          </a:p>
        </p:txBody>
      </p:sp>
      <p:pic>
        <p:nvPicPr>
          <p:cNvPr id="5" name="Iterative Improvement -- n quee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136650"/>
            <a:ext cx="8382000" cy="523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Iterative Improvement – Coloring</a:t>
            </a:r>
          </a:p>
        </p:txBody>
      </p:sp>
      <p:pic>
        <p:nvPicPr>
          <p:cNvPr id="3" name="Iterative Improvement -- color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5319" y="1143000"/>
            <a:ext cx="8361362" cy="522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5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Performance of Min-Conflicts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10972800" cy="2057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Given random initial state, can solve n-queens in almost constant time for arbitrary n with high probability (e.g., n = 10,000,000)!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The same appears to be true for any randomly-generated CSP </a:t>
            </a:r>
            <a:r>
              <a:rPr lang="en-US" sz="2400" i="1" dirty="0"/>
              <a:t>except</a:t>
            </a:r>
            <a:r>
              <a:rPr lang="en-US" sz="2400" dirty="0"/>
              <a:t> in a narrow range of the ratio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/>
          <a:srcRect l="240" t="628"/>
          <a:stretch>
            <a:fillRect/>
          </a:stretch>
        </p:blipFill>
        <p:spPr bwMode="auto">
          <a:xfrm>
            <a:off x="1228165" y="4509247"/>
            <a:ext cx="3724835" cy="212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3505201"/>
            <a:ext cx="3352800" cy="54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6098" y="3341932"/>
            <a:ext cx="4020407" cy="3129004"/>
          </a:xfrm>
          <a:prstGeom prst="rect">
            <a:avLst/>
          </a:prstGeom>
          <a:noFill/>
        </p:spPr>
      </p:pic>
      <p:pic>
        <p:nvPicPr>
          <p:cNvPr id="13315" name="Picture 3" descr="C:\Users\Dan\Dropbox\Office\CS 188\Ketrina Art\CSPs 2\MinConflict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336" t="28521" r="18789" b="53479"/>
          <a:stretch>
            <a:fillRect/>
          </a:stretch>
        </p:blipFill>
        <p:spPr bwMode="auto">
          <a:xfrm>
            <a:off x="9296400" y="3335867"/>
            <a:ext cx="2057400" cy="1371600"/>
          </a:xfrm>
          <a:prstGeom prst="rect">
            <a:avLst/>
          </a:prstGeom>
          <a:noFill/>
        </p:spPr>
      </p:pic>
      <p:pic>
        <p:nvPicPr>
          <p:cNvPr id="13316" name="Picture 4" descr="C:\Users\Dan\Dropbox\Office\CS 188\Ketrina Art\CSPs 2\MinConflict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232" t="59583" r="15143" b="22417"/>
          <a:stretch>
            <a:fillRect/>
          </a:stretch>
        </p:blipFill>
        <p:spPr bwMode="auto">
          <a:xfrm>
            <a:off x="9220200" y="4416524"/>
            <a:ext cx="2209800" cy="12053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Summary: CSPs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1"/>
            <a:ext cx="8305800" cy="4525963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800" dirty="0"/>
              <a:t>CSPs are a special kind of search problem: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dirty="0"/>
              <a:t>States are partial assignments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dirty="0"/>
              <a:t>Goal test defined by constraints</a:t>
            </a:r>
          </a:p>
          <a:p>
            <a:pPr lvl="6">
              <a:spcBef>
                <a:spcPct val="0"/>
              </a:spcBef>
              <a:spcAft>
                <a:spcPts val="0"/>
              </a:spcAft>
            </a:pPr>
            <a:endParaRPr lang="en-US" sz="1200" dirty="0"/>
          </a:p>
          <a:p>
            <a:pPr>
              <a:spcAft>
                <a:spcPts val="0"/>
              </a:spcAft>
            </a:pPr>
            <a:r>
              <a:rPr lang="en-US" sz="2800" dirty="0"/>
              <a:t>Basic solution: backtracking search</a:t>
            </a:r>
          </a:p>
          <a:p>
            <a:pPr lvl="2">
              <a:spcAft>
                <a:spcPts val="0"/>
              </a:spcAft>
            </a:pPr>
            <a:endParaRPr lang="en-US" sz="1500" dirty="0"/>
          </a:p>
          <a:p>
            <a:pPr>
              <a:spcAft>
                <a:spcPts val="0"/>
              </a:spcAft>
            </a:pPr>
            <a:r>
              <a:rPr lang="en-US" sz="2800" dirty="0"/>
              <a:t>Speed-ups: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r>
              <a:rPr lang="en-US" sz="2400" dirty="0"/>
              <a:t>Ordering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r>
              <a:rPr lang="en-US" sz="2400" dirty="0"/>
              <a:t>Filtering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r>
              <a:rPr lang="en-US" sz="2400" dirty="0"/>
              <a:t>Structure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endParaRPr lang="en-US" sz="1500" dirty="0"/>
          </a:p>
          <a:p>
            <a:pPr>
              <a:spcAft>
                <a:spcPts val="0"/>
              </a:spcAft>
            </a:pPr>
            <a:r>
              <a:rPr lang="en-US" sz="2800" dirty="0"/>
              <a:t>Iterative min-conflicts is often effective in practice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0126" y="2392024"/>
            <a:ext cx="6274674" cy="2789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3985" y="1334365"/>
            <a:ext cx="8836433" cy="55227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Reminder: CSPs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57150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CSPs: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Variables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Domains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Constraints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/>
              <a:t>Implicit (provide code to compute)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/>
              <a:t>Explicit (provide a list of the legal </a:t>
            </a:r>
            <a:r>
              <a:rPr lang="en-US" sz="2000" dirty="0" err="1"/>
              <a:t>tuples</a:t>
            </a:r>
            <a:r>
              <a:rPr lang="en-US" sz="2000" dirty="0"/>
              <a:t>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/>
              <a:t>Unary / Binary / N-</a:t>
            </a:r>
            <a:r>
              <a:rPr lang="en-US" sz="2000" dirty="0" err="1"/>
              <a:t>ary</a:t>
            </a:r>
            <a:endParaRPr lang="en-US" sz="2000" dirty="0"/>
          </a:p>
          <a:p>
            <a:pPr lvl="2" eaLnBrk="1" hangingPunct="1">
              <a:lnSpc>
                <a:spcPct val="80000"/>
              </a:lnSpc>
            </a:pPr>
            <a:endParaRPr lang="en-US" sz="2000" dirty="0"/>
          </a:p>
          <a:p>
            <a:pPr lvl="2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Goals: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Here: find any solution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Also: find all, find best, etc.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</p:txBody>
      </p:sp>
      <p:grpSp>
        <p:nvGrpSpPr>
          <p:cNvPr id="5124" name="Group 4"/>
          <p:cNvGrpSpPr>
            <a:grpSpLocks/>
          </p:cNvGrpSpPr>
          <p:nvPr/>
        </p:nvGrpSpPr>
        <p:grpSpPr bwMode="auto">
          <a:xfrm>
            <a:off x="7086600" y="1752600"/>
            <a:ext cx="3124200" cy="1524000"/>
            <a:chOff x="3552" y="1056"/>
            <a:chExt cx="2016" cy="1056"/>
          </a:xfrm>
        </p:grpSpPr>
        <p:grpSp>
          <p:nvGrpSpPr>
            <p:cNvPr id="5138" name="Group 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5148" name="Oval 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9" name="Text Box 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5139" name="Group 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5146" name="Oval 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7" name="Text Box 1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5140" name="Group 1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5144" name="Oval 1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5" name="Text Box 1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5141" name="Line 1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2" name="Line 1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3" name="Line 1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5" name="Rectangle 17"/>
          <p:cNvSpPr>
            <a:spLocks noChangeArrowheads="1"/>
          </p:cNvSpPr>
          <p:nvPr/>
        </p:nvSpPr>
        <p:spPr bwMode="auto">
          <a:xfrm>
            <a:off x="7239000" y="28956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26" name="Rectangle 18"/>
          <p:cNvSpPr>
            <a:spLocks noChangeArrowheads="1"/>
          </p:cNvSpPr>
          <p:nvPr/>
        </p:nvSpPr>
        <p:spPr bwMode="auto">
          <a:xfrm>
            <a:off x="7543800" y="28956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27" name="Rectangle 19"/>
          <p:cNvSpPr>
            <a:spLocks noChangeArrowheads="1"/>
          </p:cNvSpPr>
          <p:nvPr/>
        </p:nvSpPr>
        <p:spPr bwMode="auto">
          <a:xfrm>
            <a:off x="7848600" y="28956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28" name="Rectangle 20"/>
          <p:cNvSpPr>
            <a:spLocks noChangeArrowheads="1"/>
          </p:cNvSpPr>
          <p:nvPr/>
        </p:nvSpPr>
        <p:spPr bwMode="auto">
          <a:xfrm>
            <a:off x="9220200" y="28956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29" name="Rectangle 21"/>
          <p:cNvSpPr>
            <a:spLocks noChangeArrowheads="1"/>
          </p:cNvSpPr>
          <p:nvPr/>
        </p:nvSpPr>
        <p:spPr bwMode="auto">
          <a:xfrm>
            <a:off x="9525000" y="28956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30" name="Rectangle 22"/>
          <p:cNvSpPr>
            <a:spLocks noChangeArrowheads="1"/>
          </p:cNvSpPr>
          <p:nvPr/>
        </p:nvSpPr>
        <p:spPr bwMode="auto">
          <a:xfrm>
            <a:off x="9829800" y="28956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31" name="Rectangle 23"/>
          <p:cNvSpPr>
            <a:spLocks noChangeArrowheads="1"/>
          </p:cNvSpPr>
          <p:nvPr/>
        </p:nvSpPr>
        <p:spPr bwMode="auto">
          <a:xfrm>
            <a:off x="8229600" y="19050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32" name="Rectangle 24"/>
          <p:cNvSpPr>
            <a:spLocks noChangeArrowheads="1"/>
          </p:cNvSpPr>
          <p:nvPr/>
        </p:nvSpPr>
        <p:spPr bwMode="auto">
          <a:xfrm>
            <a:off x="8534400" y="1905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33" name="Rectangle 25"/>
          <p:cNvSpPr>
            <a:spLocks noChangeArrowheads="1"/>
          </p:cNvSpPr>
          <p:nvPr/>
        </p:nvSpPr>
        <p:spPr bwMode="auto">
          <a:xfrm>
            <a:off x="8839200" y="1905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5134" name="Picture 2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2286002"/>
            <a:ext cx="228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5" name="Picture 2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96400" y="2286002"/>
            <a:ext cx="228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6" name="Picture 2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4400" y="3124202"/>
            <a:ext cx="228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019" y="4270710"/>
            <a:ext cx="4333000" cy="20058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Local Search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Tree search keeps unexplored alternatives on the fringe (ensures completeness)</a:t>
            </a:r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Local search: improve a single option until you can’t make it better (no fringe!)</a:t>
            </a:r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New successor function: local changes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Generally much faster and more memory efficient (but incomplete and suboptimal)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6172200" y="3339765"/>
            <a:ext cx="3886200" cy="1994235"/>
            <a:chOff x="1981200" y="2209800"/>
            <a:chExt cx="5791200" cy="2971800"/>
          </a:xfrm>
        </p:grpSpPr>
        <p:sp>
          <p:nvSpPr>
            <p:cNvPr id="6" name="Oval 5"/>
            <p:cNvSpPr/>
            <p:nvPr/>
          </p:nvSpPr>
          <p:spPr>
            <a:xfrm>
              <a:off x="1981200" y="3429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3200400" y="3429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>
              <a:stCxn id="6" idx="6"/>
              <a:endCxn id="7" idx="2"/>
            </p:cNvCxnSpPr>
            <p:nvPr/>
          </p:nvCxnSpPr>
          <p:spPr>
            <a:xfrm>
              <a:off x="2590800" y="3733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2819400" y="3352800"/>
              <a:ext cx="178307" cy="254507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5943600" y="3048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162800" y="3048000"/>
              <a:ext cx="609600" cy="609600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3" idx="6"/>
              <a:endCxn id="14" idx="2"/>
            </p:cNvCxnSpPr>
            <p:nvPr/>
          </p:nvCxnSpPr>
          <p:spPr>
            <a:xfrm>
              <a:off x="6553200" y="3352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6781800" y="2971800"/>
              <a:ext cx="178307" cy="254507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5943600" y="3810000"/>
              <a:ext cx="609600" cy="6096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7162800" y="3810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stCxn id="17" idx="6"/>
              <a:endCxn id="18" idx="2"/>
            </p:cNvCxnSpPr>
            <p:nvPr/>
          </p:nvCxnSpPr>
          <p:spPr>
            <a:xfrm>
              <a:off x="6553200" y="4114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6781800" y="3733800"/>
              <a:ext cx="178307" cy="254507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5943600" y="4572000"/>
              <a:ext cx="609600" cy="609600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7162800" y="4572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>
              <a:stCxn id="21" idx="6"/>
              <a:endCxn id="22" idx="2"/>
            </p:cNvCxnSpPr>
            <p:nvPr/>
          </p:nvCxnSpPr>
          <p:spPr>
            <a:xfrm>
              <a:off x="6553200" y="4876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6781800" y="4495800"/>
              <a:ext cx="178307" cy="254507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/>
            <p:nvPr/>
          </p:nvCxnSpPr>
          <p:spPr>
            <a:xfrm flipV="1">
              <a:off x="4114800" y="3352800"/>
              <a:ext cx="1524000" cy="381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4114800" y="2590800"/>
              <a:ext cx="1524000" cy="1143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4114800" y="3733800"/>
              <a:ext cx="1524000" cy="1143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5943600" y="2286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7162800" y="2286000"/>
              <a:ext cx="609600" cy="6096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>
              <a:stCxn id="33" idx="6"/>
              <a:endCxn id="34" idx="2"/>
            </p:cNvCxnSpPr>
            <p:nvPr/>
          </p:nvCxnSpPr>
          <p:spPr>
            <a:xfrm>
              <a:off x="6553200" y="2590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35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6781800" y="2209800"/>
              <a:ext cx="178307" cy="254507"/>
            </a:xfrm>
            <a:prstGeom prst="rect">
              <a:avLst/>
            </a:prstGeom>
          </p:spPr>
        </p:pic>
        <p:cxnSp>
          <p:nvCxnSpPr>
            <p:cNvPr id="42" name="Straight Arrow Connector 41"/>
            <p:cNvCxnSpPr/>
            <p:nvPr/>
          </p:nvCxnSpPr>
          <p:spPr>
            <a:xfrm>
              <a:off x="4114800" y="3733800"/>
              <a:ext cx="1524000" cy="381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2" y="1677139"/>
            <a:ext cx="7542655" cy="4714159"/>
          </a:xfrm>
          <a:prstGeom prst="rect">
            <a:avLst/>
          </a:prstGeom>
          <a:noFill/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Hill Climbing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Simple, general idea: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Start wherever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Repeat: move to the best neighboring state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If no neighbors better than current, quit</a:t>
            </a:r>
          </a:p>
          <a:p>
            <a:pPr eaLnBrk="1" hangingPunct="1">
              <a:lnSpc>
                <a:spcPct val="90000"/>
              </a:lnSpc>
            </a:pPr>
            <a:endParaRPr lang="en-US" sz="19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What’s bad about this approach?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Complete?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Optimal?</a:t>
            </a:r>
          </a:p>
          <a:p>
            <a:pPr eaLnBrk="1" hangingPunct="1">
              <a:lnSpc>
                <a:spcPct val="90000"/>
              </a:lnSpc>
            </a:pPr>
            <a:endParaRPr lang="en-US" sz="19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What’s good about it?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Hill Climbing Diagram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95401"/>
            <a:ext cx="9601200" cy="5215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Hill Climbing Quiz</a:t>
            </a:r>
          </a:p>
        </p:txBody>
      </p:sp>
      <p:pic>
        <p:nvPicPr>
          <p:cNvPr id="5" name="Picture 4" descr="hill-climb-qui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371601"/>
            <a:ext cx="5435600" cy="323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1001" y="5029200"/>
            <a:ext cx="4272199" cy="1631216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Starting from X, where do you end up ?</a:t>
            </a:r>
          </a:p>
          <a:p>
            <a:r>
              <a:rPr lang="en-US" sz="2000" dirty="0">
                <a:latin typeface="Calibri"/>
                <a:cs typeface="Calibri"/>
              </a:rPr>
              <a:t>	</a:t>
            </a:r>
          </a:p>
          <a:p>
            <a:r>
              <a:rPr lang="en-US" sz="2000" dirty="0">
                <a:latin typeface="Calibri"/>
                <a:cs typeface="Calibri"/>
              </a:rPr>
              <a:t>Starting from Y, where do you end up ?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Starting from Z, where do you end up ?</a:t>
            </a:r>
          </a:p>
        </p:txBody>
      </p:sp>
    </p:spTree>
    <p:extLst>
      <p:ext uri="{BB962C8B-B14F-4D97-AF65-F5344CB8AC3E}">
        <p14:creationId xmlns:p14="http://schemas.microsoft.com/office/powerpoint/2010/main" val="30466101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Simulated Annealing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1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Idea:  Escape local maxima by allowing downhill moves</a:t>
            </a:r>
          </a:p>
          <a:p>
            <a:pPr lvl="1" eaLnBrk="1" hangingPunct="1"/>
            <a:r>
              <a:rPr lang="en-US" sz="2000" dirty="0"/>
              <a:t>But make them rarer as time goes on</a:t>
            </a:r>
          </a:p>
          <a:p>
            <a:pPr eaLnBrk="1" hangingPunct="1"/>
            <a:endParaRPr lang="en-US" sz="2400" dirty="0"/>
          </a:p>
        </p:txBody>
      </p:sp>
      <p:sp>
        <p:nvSpPr>
          <p:cNvPr id="2970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768B184-C4E0-4180-96FE-94E567DC571B}" type="slidenum">
              <a:rPr lang="en-US" smtClean="0">
                <a:latin typeface="Arial" charset="0"/>
              </a:rPr>
              <a:pPr/>
              <a:t>34</a:t>
            </a:fld>
            <a:endParaRPr lang="en-US">
              <a:latin typeface="Arial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6962" y="1371606"/>
            <a:ext cx="3557833" cy="3321038"/>
          </a:xfrm>
          <a:prstGeom prst="rect">
            <a:avLst/>
          </a:prstGeom>
          <a:noFill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209802"/>
            <a:ext cx="7848600" cy="42878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Simulated Annealing</a:t>
            </a:r>
          </a:p>
        </p:txBody>
      </p:sp>
      <p:sp>
        <p:nvSpPr>
          <p:cNvPr id="9482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Theoretical guarantee: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Stationary distribution:</a:t>
            </a:r>
          </a:p>
          <a:p>
            <a:pPr lvl="1" eaLnBrk="1" hangingPunct="1">
              <a:lnSpc>
                <a:spcPct val="80000"/>
              </a:lnSpc>
            </a:pPr>
            <a:endParaRPr lang="en-US" sz="9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If T decreased slowly enough,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	will converge to optimal state!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Is this an interesting guarantee?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Sounds like magic, but reality is reality: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The more downhill steps you need to escape a local optimum, the less likely you are to ever make them all in a row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People think hard about </a:t>
            </a:r>
            <a:r>
              <a:rPr lang="en-US" sz="2400" i="1" dirty="0"/>
              <a:t>ridge operators </a:t>
            </a:r>
            <a:r>
              <a:rPr lang="en-US" sz="2400" dirty="0"/>
              <a:t>which let you jump around the space in better ways</a:t>
            </a:r>
          </a:p>
        </p:txBody>
      </p:sp>
      <p:pic>
        <p:nvPicPr>
          <p:cNvPr id="30724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2" y="1598613"/>
            <a:ext cx="1941513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6962" y="1371606"/>
            <a:ext cx="3557833" cy="33210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Genetic Algorithms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648200"/>
            <a:ext cx="11430000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Genetic algorithms use a natural selection metaphor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Keep best N hypotheses at each step (selection) based on a fitness function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Also have </a:t>
            </a:r>
            <a:r>
              <a:rPr lang="en-US" sz="2000" dirty="0" err="1"/>
              <a:t>pairwise</a:t>
            </a:r>
            <a:r>
              <a:rPr lang="en-US" sz="2000" dirty="0"/>
              <a:t> crossover operators, with optional mutation to give variety</a:t>
            </a:r>
          </a:p>
          <a:p>
            <a:pPr lvl="3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Possibly the most misunderstood, misapplied (and even maligned) technique around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" y="1676401"/>
            <a:ext cx="8391525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7358" y="1321658"/>
            <a:ext cx="2892079" cy="34749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N-Queens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2819400" y="4191000"/>
            <a:ext cx="6553200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Why does crossover make sense here?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When wouldn’t it make sense?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mutation be?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a good fitness function be?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2" y="1524002"/>
            <a:ext cx="7608887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Time: Adversarial Search!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Fault Diagnosis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00200"/>
            <a:ext cx="82296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Fault networks: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Variables?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Domains?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Constraints?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Various ways to query,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/>
              <a:t>	given symptoms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Some cause (abduction)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Simplest cause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All possible causes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What test is most useful?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Prediction: cause to effect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We’ll see this idea again with </a:t>
            </a:r>
            <a:r>
              <a:rPr lang="en-US" sz="2400" dirty="0" err="1"/>
              <a:t>Bayes</a:t>
            </a:r>
            <a:r>
              <a:rPr lang="en-US" sz="2400" dirty="0"/>
              <a:t>’ nets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36868" name="Oval 4"/>
          <p:cNvSpPr>
            <a:spLocks noChangeArrowheads="1"/>
          </p:cNvSpPr>
          <p:nvPr/>
        </p:nvSpPr>
        <p:spPr bwMode="auto">
          <a:xfrm>
            <a:off x="5638800" y="204311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6869" name="Oval 5"/>
          <p:cNvSpPr>
            <a:spLocks noChangeArrowheads="1"/>
          </p:cNvSpPr>
          <p:nvPr/>
        </p:nvSpPr>
        <p:spPr bwMode="auto">
          <a:xfrm>
            <a:off x="5638800" y="257651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6870" name="Oval 6"/>
          <p:cNvSpPr>
            <a:spLocks noChangeArrowheads="1"/>
          </p:cNvSpPr>
          <p:nvPr/>
        </p:nvSpPr>
        <p:spPr bwMode="auto">
          <a:xfrm>
            <a:off x="5638800" y="310991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6871" name="Oval 7"/>
          <p:cNvSpPr>
            <a:spLocks noChangeArrowheads="1"/>
          </p:cNvSpPr>
          <p:nvPr/>
        </p:nvSpPr>
        <p:spPr bwMode="auto">
          <a:xfrm>
            <a:off x="5638800" y="364331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6872" name="Oval 8"/>
          <p:cNvSpPr>
            <a:spLocks noChangeArrowheads="1"/>
          </p:cNvSpPr>
          <p:nvPr/>
        </p:nvSpPr>
        <p:spPr bwMode="auto">
          <a:xfrm>
            <a:off x="7239000" y="227171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6873" name="Oval 9"/>
          <p:cNvSpPr>
            <a:spLocks noChangeArrowheads="1"/>
          </p:cNvSpPr>
          <p:nvPr/>
        </p:nvSpPr>
        <p:spPr bwMode="auto">
          <a:xfrm>
            <a:off x="7239000" y="280511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6874" name="Oval 10"/>
          <p:cNvSpPr>
            <a:spLocks noChangeArrowheads="1"/>
          </p:cNvSpPr>
          <p:nvPr/>
        </p:nvSpPr>
        <p:spPr bwMode="auto">
          <a:xfrm>
            <a:off x="7239000" y="333851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6875" name="Freeform 24"/>
          <p:cNvSpPr>
            <a:spLocks/>
          </p:cNvSpPr>
          <p:nvPr/>
        </p:nvSpPr>
        <p:spPr bwMode="auto">
          <a:xfrm>
            <a:off x="6477000" y="2271713"/>
            <a:ext cx="319088" cy="233363"/>
          </a:xfrm>
          <a:custGeom>
            <a:avLst/>
            <a:gdLst>
              <a:gd name="T0" fmla="*/ 2147483647 w 523"/>
              <a:gd name="T1" fmla="*/ 0 h 309"/>
              <a:gd name="T2" fmla="*/ 2147483647 w 523"/>
              <a:gd name="T3" fmla="*/ 2147483647 h 309"/>
              <a:gd name="T4" fmla="*/ 2147483647 w 523"/>
              <a:gd name="T5" fmla="*/ 2147483647 h 309"/>
              <a:gd name="T6" fmla="*/ 2147483647 w 523"/>
              <a:gd name="T7" fmla="*/ 2147483647 h 309"/>
              <a:gd name="T8" fmla="*/ 2147483647 w 523"/>
              <a:gd name="T9" fmla="*/ 2147483647 h 309"/>
              <a:gd name="T10" fmla="*/ 2147483647 w 523"/>
              <a:gd name="T11" fmla="*/ 2147483647 h 309"/>
              <a:gd name="T12" fmla="*/ 2147483647 w 523"/>
              <a:gd name="T13" fmla="*/ 0 h 30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3"/>
              <a:gd name="T22" fmla="*/ 0 h 309"/>
              <a:gd name="T23" fmla="*/ 523 w 523"/>
              <a:gd name="T24" fmla="*/ 309 h 30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3" h="309">
                <a:moveTo>
                  <a:pt x="40" y="0"/>
                </a:moveTo>
                <a:cubicBezTo>
                  <a:pt x="0" y="24"/>
                  <a:pt x="136" y="96"/>
                  <a:pt x="136" y="144"/>
                </a:cubicBezTo>
                <a:cubicBezTo>
                  <a:pt x="136" y="192"/>
                  <a:pt x="9" y="267"/>
                  <a:pt x="40" y="288"/>
                </a:cubicBezTo>
                <a:cubicBezTo>
                  <a:pt x="71" y="309"/>
                  <a:pt x="241" y="292"/>
                  <a:pt x="321" y="268"/>
                </a:cubicBezTo>
                <a:cubicBezTo>
                  <a:pt x="401" y="244"/>
                  <a:pt x="523" y="184"/>
                  <a:pt x="520" y="144"/>
                </a:cubicBezTo>
                <a:cubicBezTo>
                  <a:pt x="517" y="104"/>
                  <a:pt x="380" y="50"/>
                  <a:pt x="300" y="26"/>
                </a:cubicBezTo>
                <a:cubicBezTo>
                  <a:pt x="220" y="2"/>
                  <a:pt x="94" y="5"/>
                  <a:pt x="40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6876" name="Freeform 26"/>
          <p:cNvSpPr>
            <a:spLocks/>
          </p:cNvSpPr>
          <p:nvPr/>
        </p:nvSpPr>
        <p:spPr bwMode="auto">
          <a:xfrm>
            <a:off x="6477000" y="3414713"/>
            <a:ext cx="319088" cy="233363"/>
          </a:xfrm>
          <a:custGeom>
            <a:avLst/>
            <a:gdLst>
              <a:gd name="T0" fmla="*/ 2147483647 w 523"/>
              <a:gd name="T1" fmla="*/ 0 h 309"/>
              <a:gd name="T2" fmla="*/ 2147483647 w 523"/>
              <a:gd name="T3" fmla="*/ 2147483647 h 309"/>
              <a:gd name="T4" fmla="*/ 2147483647 w 523"/>
              <a:gd name="T5" fmla="*/ 2147483647 h 309"/>
              <a:gd name="T6" fmla="*/ 2147483647 w 523"/>
              <a:gd name="T7" fmla="*/ 2147483647 h 309"/>
              <a:gd name="T8" fmla="*/ 2147483647 w 523"/>
              <a:gd name="T9" fmla="*/ 2147483647 h 309"/>
              <a:gd name="T10" fmla="*/ 2147483647 w 523"/>
              <a:gd name="T11" fmla="*/ 2147483647 h 309"/>
              <a:gd name="T12" fmla="*/ 2147483647 w 523"/>
              <a:gd name="T13" fmla="*/ 0 h 30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3"/>
              <a:gd name="T22" fmla="*/ 0 h 309"/>
              <a:gd name="T23" fmla="*/ 523 w 523"/>
              <a:gd name="T24" fmla="*/ 309 h 30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3" h="309">
                <a:moveTo>
                  <a:pt x="40" y="0"/>
                </a:moveTo>
                <a:cubicBezTo>
                  <a:pt x="0" y="24"/>
                  <a:pt x="136" y="96"/>
                  <a:pt x="136" y="144"/>
                </a:cubicBezTo>
                <a:cubicBezTo>
                  <a:pt x="136" y="192"/>
                  <a:pt x="9" y="267"/>
                  <a:pt x="40" y="288"/>
                </a:cubicBezTo>
                <a:cubicBezTo>
                  <a:pt x="71" y="309"/>
                  <a:pt x="241" y="292"/>
                  <a:pt x="321" y="268"/>
                </a:cubicBezTo>
                <a:cubicBezTo>
                  <a:pt x="401" y="244"/>
                  <a:pt x="523" y="184"/>
                  <a:pt x="520" y="144"/>
                </a:cubicBezTo>
                <a:cubicBezTo>
                  <a:pt x="517" y="104"/>
                  <a:pt x="380" y="50"/>
                  <a:pt x="300" y="26"/>
                </a:cubicBezTo>
                <a:cubicBezTo>
                  <a:pt x="220" y="2"/>
                  <a:pt x="94" y="5"/>
                  <a:pt x="40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6" tIns="45718" rIns="91436" bIns="45718"/>
          <a:lstStyle/>
          <a:p>
            <a:endParaRPr lang="en-US"/>
          </a:p>
        </p:txBody>
      </p:sp>
      <p:cxnSp>
        <p:nvCxnSpPr>
          <p:cNvPr id="36877" name="AutoShape 27"/>
          <p:cNvCxnSpPr>
            <a:cxnSpLocks noChangeShapeType="1"/>
            <a:stCxn id="36868" idx="6"/>
            <a:endCxn id="36875" idx="1"/>
          </p:cNvCxnSpPr>
          <p:nvPr/>
        </p:nvCxnSpPr>
        <p:spPr bwMode="auto">
          <a:xfrm>
            <a:off x="5943602" y="2195516"/>
            <a:ext cx="615951" cy="1857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878" name="AutoShape 28"/>
          <p:cNvCxnSpPr>
            <a:cxnSpLocks noChangeShapeType="1"/>
            <a:stCxn id="36869" idx="6"/>
            <a:endCxn id="36875" idx="1"/>
          </p:cNvCxnSpPr>
          <p:nvPr/>
        </p:nvCxnSpPr>
        <p:spPr bwMode="auto">
          <a:xfrm flipV="1">
            <a:off x="5943602" y="2381253"/>
            <a:ext cx="615951" cy="3476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879" name="AutoShape 29"/>
          <p:cNvCxnSpPr>
            <a:cxnSpLocks noChangeShapeType="1"/>
            <a:stCxn id="36875" idx="4"/>
            <a:endCxn id="36872" idx="2"/>
          </p:cNvCxnSpPr>
          <p:nvPr/>
        </p:nvCxnSpPr>
        <p:spPr bwMode="auto">
          <a:xfrm>
            <a:off x="6794502" y="2381253"/>
            <a:ext cx="444500" cy="428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880" name="AutoShape 30"/>
          <p:cNvCxnSpPr>
            <a:cxnSpLocks noChangeShapeType="1"/>
            <a:stCxn id="36896" idx="4"/>
            <a:endCxn id="36873" idx="2"/>
          </p:cNvCxnSpPr>
          <p:nvPr/>
        </p:nvCxnSpPr>
        <p:spPr bwMode="auto">
          <a:xfrm>
            <a:off x="6794502" y="2928941"/>
            <a:ext cx="444500" cy="285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881" name="AutoShape 31"/>
          <p:cNvCxnSpPr>
            <a:cxnSpLocks noChangeShapeType="1"/>
            <a:stCxn id="36869" idx="6"/>
            <a:endCxn id="36896" idx="1"/>
          </p:cNvCxnSpPr>
          <p:nvPr/>
        </p:nvCxnSpPr>
        <p:spPr bwMode="auto">
          <a:xfrm>
            <a:off x="5943602" y="2728916"/>
            <a:ext cx="615951" cy="2000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882" name="AutoShape 32"/>
          <p:cNvCxnSpPr>
            <a:cxnSpLocks noChangeShapeType="1"/>
            <a:stCxn id="36870" idx="6"/>
            <a:endCxn id="36896" idx="1"/>
          </p:cNvCxnSpPr>
          <p:nvPr/>
        </p:nvCxnSpPr>
        <p:spPr bwMode="auto">
          <a:xfrm flipV="1">
            <a:off x="5943602" y="2928941"/>
            <a:ext cx="615951" cy="333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883" name="AutoShape 33"/>
          <p:cNvCxnSpPr>
            <a:cxnSpLocks noChangeShapeType="1"/>
            <a:stCxn id="36871" idx="6"/>
            <a:endCxn id="36876" idx="1"/>
          </p:cNvCxnSpPr>
          <p:nvPr/>
        </p:nvCxnSpPr>
        <p:spPr bwMode="auto">
          <a:xfrm flipV="1">
            <a:off x="5943602" y="3524252"/>
            <a:ext cx="615951" cy="2714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884" name="AutoShape 34"/>
          <p:cNvCxnSpPr>
            <a:cxnSpLocks noChangeShapeType="1"/>
            <a:stCxn id="36869" idx="6"/>
            <a:endCxn id="36876" idx="1"/>
          </p:cNvCxnSpPr>
          <p:nvPr/>
        </p:nvCxnSpPr>
        <p:spPr bwMode="auto">
          <a:xfrm>
            <a:off x="5943602" y="2728916"/>
            <a:ext cx="615951" cy="7953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885" name="AutoShape 35"/>
          <p:cNvCxnSpPr>
            <a:cxnSpLocks noChangeShapeType="1"/>
            <a:stCxn id="36876" idx="4"/>
            <a:endCxn id="36874" idx="2"/>
          </p:cNvCxnSpPr>
          <p:nvPr/>
        </p:nvCxnSpPr>
        <p:spPr bwMode="auto">
          <a:xfrm flipV="1">
            <a:off x="6794502" y="3490916"/>
            <a:ext cx="444500" cy="333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6886" name="Text Box 36"/>
          <p:cNvSpPr txBox="1">
            <a:spLocks noChangeArrowheads="1"/>
          </p:cNvSpPr>
          <p:nvPr/>
        </p:nvSpPr>
        <p:spPr bwMode="auto">
          <a:xfrm>
            <a:off x="4191000" y="1981200"/>
            <a:ext cx="1524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SMTP down</a:t>
            </a:r>
          </a:p>
        </p:txBody>
      </p:sp>
      <p:sp>
        <p:nvSpPr>
          <p:cNvPr id="36887" name="Text Box 37"/>
          <p:cNvSpPr txBox="1">
            <a:spLocks noChangeArrowheads="1"/>
          </p:cNvSpPr>
          <p:nvPr/>
        </p:nvSpPr>
        <p:spPr bwMode="auto">
          <a:xfrm>
            <a:off x="4191000" y="2500313"/>
            <a:ext cx="14478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DNS down</a:t>
            </a:r>
          </a:p>
        </p:txBody>
      </p:sp>
      <p:sp>
        <p:nvSpPr>
          <p:cNvPr id="36888" name="Text Box 38"/>
          <p:cNvSpPr txBox="1">
            <a:spLocks noChangeArrowheads="1"/>
          </p:cNvSpPr>
          <p:nvPr/>
        </p:nvSpPr>
        <p:spPr bwMode="auto">
          <a:xfrm>
            <a:off x="4191000" y="2925764"/>
            <a:ext cx="1447800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Firewall blocking</a:t>
            </a:r>
          </a:p>
        </p:txBody>
      </p:sp>
      <p:sp>
        <p:nvSpPr>
          <p:cNvPr id="36889" name="Text Box 39"/>
          <p:cNvSpPr txBox="1">
            <a:spLocks noChangeArrowheads="1"/>
          </p:cNvSpPr>
          <p:nvPr/>
        </p:nvSpPr>
        <p:spPr bwMode="auto">
          <a:xfrm>
            <a:off x="4191000" y="3657600"/>
            <a:ext cx="14478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Printer jam</a:t>
            </a:r>
          </a:p>
        </p:txBody>
      </p:sp>
      <p:sp>
        <p:nvSpPr>
          <p:cNvPr id="36890" name="Text Box 40"/>
          <p:cNvSpPr txBox="1">
            <a:spLocks noChangeArrowheads="1"/>
          </p:cNvSpPr>
          <p:nvPr/>
        </p:nvSpPr>
        <p:spPr bwMode="auto">
          <a:xfrm>
            <a:off x="7620000" y="3324226"/>
            <a:ext cx="16002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Can’t print</a:t>
            </a:r>
          </a:p>
        </p:txBody>
      </p:sp>
      <p:sp>
        <p:nvSpPr>
          <p:cNvPr id="36891" name="Text Box 41"/>
          <p:cNvSpPr txBox="1">
            <a:spLocks noChangeArrowheads="1"/>
          </p:cNvSpPr>
          <p:nvPr/>
        </p:nvSpPr>
        <p:spPr bwMode="auto">
          <a:xfrm>
            <a:off x="7620000" y="2195513"/>
            <a:ext cx="14478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Can’t email</a:t>
            </a:r>
          </a:p>
        </p:txBody>
      </p:sp>
      <p:sp>
        <p:nvSpPr>
          <p:cNvPr id="36892" name="Text Box 42"/>
          <p:cNvSpPr txBox="1">
            <a:spLocks noChangeArrowheads="1"/>
          </p:cNvSpPr>
          <p:nvPr/>
        </p:nvSpPr>
        <p:spPr bwMode="auto">
          <a:xfrm>
            <a:off x="7620000" y="2743202"/>
            <a:ext cx="14478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Can’t IM</a:t>
            </a:r>
          </a:p>
        </p:txBody>
      </p:sp>
      <p:sp>
        <p:nvSpPr>
          <p:cNvPr id="36893" name="Text Box 43"/>
          <p:cNvSpPr txBox="1">
            <a:spLocks noChangeArrowheads="1"/>
          </p:cNvSpPr>
          <p:nvPr/>
        </p:nvSpPr>
        <p:spPr bwMode="auto">
          <a:xfrm>
            <a:off x="4191000" y="1447802"/>
            <a:ext cx="1524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/>
              <a:t>Causes</a:t>
            </a:r>
          </a:p>
        </p:txBody>
      </p:sp>
      <p:sp>
        <p:nvSpPr>
          <p:cNvPr id="36894" name="Text Box 44"/>
          <p:cNvSpPr txBox="1">
            <a:spLocks noChangeArrowheads="1"/>
          </p:cNvSpPr>
          <p:nvPr/>
        </p:nvSpPr>
        <p:spPr bwMode="auto">
          <a:xfrm>
            <a:off x="7620000" y="1447800"/>
            <a:ext cx="1524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/>
              <a:t>Symptoms</a:t>
            </a:r>
          </a:p>
        </p:txBody>
      </p:sp>
      <p:sp>
        <p:nvSpPr>
          <p:cNvPr id="36895" name="Line 45"/>
          <p:cNvSpPr>
            <a:spLocks noChangeShapeType="1"/>
          </p:cNvSpPr>
          <p:nvPr/>
        </p:nvSpPr>
        <p:spPr bwMode="auto">
          <a:xfrm>
            <a:off x="4267200" y="1905000"/>
            <a:ext cx="464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6896" name="Freeform 46"/>
          <p:cNvSpPr>
            <a:spLocks/>
          </p:cNvSpPr>
          <p:nvPr/>
        </p:nvSpPr>
        <p:spPr bwMode="auto">
          <a:xfrm>
            <a:off x="6477000" y="2819401"/>
            <a:ext cx="319088" cy="233363"/>
          </a:xfrm>
          <a:custGeom>
            <a:avLst/>
            <a:gdLst>
              <a:gd name="T0" fmla="*/ 2147483647 w 523"/>
              <a:gd name="T1" fmla="*/ 0 h 309"/>
              <a:gd name="T2" fmla="*/ 2147483647 w 523"/>
              <a:gd name="T3" fmla="*/ 2147483647 h 309"/>
              <a:gd name="T4" fmla="*/ 2147483647 w 523"/>
              <a:gd name="T5" fmla="*/ 2147483647 h 309"/>
              <a:gd name="T6" fmla="*/ 2147483647 w 523"/>
              <a:gd name="T7" fmla="*/ 2147483647 h 309"/>
              <a:gd name="T8" fmla="*/ 2147483647 w 523"/>
              <a:gd name="T9" fmla="*/ 2147483647 h 309"/>
              <a:gd name="T10" fmla="*/ 2147483647 w 523"/>
              <a:gd name="T11" fmla="*/ 2147483647 h 309"/>
              <a:gd name="T12" fmla="*/ 2147483647 w 523"/>
              <a:gd name="T13" fmla="*/ 0 h 30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3"/>
              <a:gd name="T22" fmla="*/ 0 h 309"/>
              <a:gd name="T23" fmla="*/ 523 w 523"/>
              <a:gd name="T24" fmla="*/ 309 h 30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3" h="309">
                <a:moveTo>
                  <a:pt x="40" y="0"/>
                </a:moveTo>
                <a:cubicBezTo>
                  <a:pt x="0" y="24"/>
                  <a:pt x="136" y="96"/>
                  <a:pt x="136" y="144"/>
                </a:cubicBezTo>
                <a:cubicBezTo>
                  <a:pt x="136" y="192"/>
                  <a:pt x="9" y="267"/>
                  <a:pt x="40" y="288"/>
                </a:cubicBezTo>
                <a:cubicBezTo>
                  <a:pt x="71" y="309"/>
                  <a:pt x="241" y="292"/>
                  <a:pt x="321" y="268"/>
                </a:cubicBezTo>
                <a:cubicBezTo>
                  <a:pt x="401" y="244"/>
                  <a:pt x="523" y="184"/>
                  <a:pt x="520" y="144"/>
                </a:cubicBezTo>
                <a:cubicBezTo>
                  <a:pt x="517" y="104"/>
                  <a:pt x="380" y="50"/>
                  <a:pt x="300" y="26"/>
                </a:cubicBezTo>
                <a:cubicBezTo>
                  <a:pt x="220" y="2"/>
                  <a:pt x="94" y="5"/>
                  <a:pt x="40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6" tIns="45718" rIns="91436" bIns="45718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sp>
        <p:nvSpPr>
          <p:cNvPr id="6149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600201"/>
            <a:ext cx="7848600" cy="383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Beam Search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Like greedy </a:t>
            </a:r>
            <a:r>
              <a:rPr lang="en-US" sz="2800" dirty="0" err="1"/>
              <a:t>hillclimbing</a:t>
            </a:r>
            <a:r>
              <a:rPr lang="en-US" sz="2800" dirty="0"/>
              <a:t> search, but keep K states at all times: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Variables: beam size, encourage diversity?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The best choice in MANY practical settings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Complete?  Optimal?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Why do we still need optimal methods?</a:t>
            </a:r>
          </a:p>
        </p:txBody>
      </p:sp>
      <p:sp>
        <p:nvSpPr>
          <p:cNvPr id="46084" name="Oval 4"/>
          <p:cNvSpPr>
            <a:spLocks noChangeArrowheads="1"/>
          </p:cNvSpPr>
          <p:nvPr/>
        </p:nvSpPr>
        <p:spPr bwMode="auto">
          <a:xfrm>
            <a:off x="1371600" y="2514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085" name="Oval 5"/>
          <p:cNvSpPr>
            <a:spLocks noChangeArrowheads="1"/>
          </p:cNvSpPr>
          <p:nvPr/>
        </p:nvSpPr>
        <p:spPr bwMode="auto">
          <a:xfrm>
            <a:off x="2133600" y="2514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086" name="Oval 6"/>
          <p:cNvSpPr>
            <a:spLocks noChangeArrowheads="1"/>
          </p:cNvSpPr>
          <p:nvPr/>
        </p:nvSpPr>
        <p:spPr bwMode="auto">
          <a:xfrm>
            <a:off x="2133600" y="28194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087" name="Oval 7"/>
          <p:cNvSpPr>
            <a:spLocks noChangeArrowheads="1"/>
          </p:cNvSpPr>
          <p:nvPr/>
        </p:nvSpPr>
        <p:spPr bwMode="auto">
          <a:xfrm>
            <a:off x="2133600" y="31242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088" name="Oval 8"/>
          <p:cNvSpPr>
            <a:spLocks noChangeArrowheads="1"/>
          </p:cNvSpPr>
          <p:nvPr/>
        </p:nvSpPr>
        <p:spPr bwMode="auto">
          <a:xfrm>
            <a:off x="2895600" y="2514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089" name="Oval 9"/>
          <p:cNvSpPr>
            <a:spLocks noChangeArrowheads="1"/>
          </p:cNvSpPr>
          <p:nvPr/>
        </p:nvSpPr>
        <p:spPr bwMode="auto">
          <a:xfrm>
            <a:off x="2895600" y="28194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090" name="Oval 10"/>
          <p:cNvSpPr>
            <a:spLocks noChangeArrowheads="1"/>
          </p:cNvSpPr>
          <p:nvPr/>
        </p:nvSpPr>
        <p:spPr bwMode="auto">
          <a:xfrm>
            <a:off x="2895600" y="31242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091" name="Oval 11"/>
          <p:cNvSpPr>
            <a:spLocks noChangeArrowheads="1"/>
          </p:cNvSpPr>
          <p:nvPr/>
        </p:nvSpPr>
        <p:spPr bwMode="auto">
          <a:xfrm>
            <a:off x="3581400" y="2514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092" name="Oval 12"/>
          <p:cNvSpPr>
            <a:spLocks noChangeArrowheads="1"/>
          </p:cNvSpPr>
          <p:nvPr/>
        </p:nvSpPr>
        <p:spPr bwMode="auto">
          <a:xfrm>
            <a:off x="3581400" y="28194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093" name="Oval 13"/>
          <p:cNvSpPr>
            <a:spLocks noChangeArrowheads="1"/>
          </p:cNvSpPr>
          <p:nvPr/>
        </p:nvSpPr>
        <p:spPr bwMode="auto">
          <a:xfrm>
            <a:off x="3581400" y="31242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cxnSp>
        <p:nvCxnSpPr>
          <p:cNvPr id="46094" name="AutoShape 14"/>
          <p:cNvCxnSpPr>
            <a:cxnSpLocks noChangeShapeType="1"/>
            <a:stCxn id="46084" idx="6"/>
            <a:endCxn id="46085" idx="2"/>
          </p:cNvCxnSpPr>
          <p:nvPr/>
        </p:nvCxnSpPr>
        <p:spPr bwMode="auto">
          <a:xfrm>
            <a:off x="1524000" y="2590800"/>
            <a:ext cx="6096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6095" name="AutoShape 15"/>
          <p:cNvCxnSpPr>
            <a:cxnSpLocks noChangeShapeType="1"/>
            <a:stCxn id="46084" idx="6"/>
            <a:endCxn id="46086" idx="2"/>
          </p:cNvCxnSpPr>
          <p:nvPr/>
        </p:nvCxnSpPr>
        <p:spPr bwMode="auto">
          <a:xfrm>
            <a:off x="1524000" y="2590800"/>
            <a:ext cx="6096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096" name="AutoShape 16"/>
          <p:cNvCxnSpPr>
            <a:cxnSpLocks noChangeShapeType="1"/>
            <a:stCxn id="46084" idx="6"/>
            <a:endCxn id="46087" idx="2"/>
          </p:cNvCxnSpPr>
          <p:nvPr/>
        </p:nvCxnSpPr>
        <p:spPr bwMode="auto">
          <a:xfrm>
            <a:off x="1524000" y="2590800"/>
            <a:ext cx="6096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097" name="AutoShape 17"/>
          <p:cNvCxnSpPr>
            <a:cxnSpLocks noChangeShapeType="1"/>
            <a:stCxn id="46085" idx="6"/>
            <a:endCxn id="46088" idx="2"/>
          </p:cNvCxnSpPr>
          <p:nvPr/>
        </p:nvCxnSpPr>
        <p:spPr bwMode="auto">
          <a:xfrm>
            <a:off x="2286000" y="2590800"/>
            <a:ext cx="6096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6098" name="AutoShape 18"/>
          <p:cNvCxnSpPr>
            <a:cxnSpLocks noChangeShapeType="1"/>
            <a:stCxn id="46085" idx="6"/>
            <a:endCxn id="46089" idx="2"/>
          </p:cNvCxnSpPr>
          <p:nvPr/>
        </p:nvCxnSpPr>
        <p:spPr bwMode="auto">
          <a:xfrm>
            <a:off x="2286000" y="2590800"/>
            <a:ext cx="6096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099" name="AutoShape 19"/>
          <p:cNvCxnSpPr>
            <a:cxnSpLocks noChangeShapeType="1"/>
            <a:stCxn id="46085" idx="6"/>
            <a:endCxn id="46090" idx="2"/>
          </p:cNvCxnSpPr>
          <p:nvPr/>
        </p:nvCxnSpPr>
        <p:spPr bwMode="auto">
          <a:xfrm>
            <a:off x="2286000" y="2590800"/>
            <a:ext cx="6096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100" name="AutoShape 20"/>
          <p:cNvCxnSpPr>
            <a:cxnSpLocks noChangeShapeType="1"/>
            <a:stCxn id="46088" idx="6"/>
            <a:endCxn id="46091" idx="2"/>
          </p:cNvCxnSpPr>
          <p:nvPr/>
        </p:nvCxnSpPr>
        <p:spPr bwMode="auto">
          <a:xfrm>
            <a:off x="3048000" y="2590800"/>
            <a:ext cx="5334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6101" name="AutoShape 21"/>
          <p:cNvCxnSpPr>
            <a:cxnSpLocks noChangeShapeType="1"/>
            <a:stCxn id="46088" idx="6"/>
            <a:endCxn id="46092" idx="2"/>
          </p:cNvCxnSpPr>
          <p:nvPr/>
        </p:nvCxnSpPr>
        <p:spPr bwMode="auto">
          <a:xfrm>
            <a:off x="3048000" y="2590800"/>
            <a:ext cx="5334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102" name="AutoShape 22"/>
          <p:cNvCxnSpPr>
            <a:cxnSpLocks noChangeShapeType="1"/>
            <a:stCxn id="46088" idx="6"/>
            <a:endCxn id="46093" idx="2"/>
          </p:cNvCxnSpPr>
          <p:nvPr/>
        </p:nvCxnSpPr>
        <p:spPr bwMode="auto">
          <a:xfrm>
            <a:off x="3048000" y="2590800"/>
            <a:ext cx="5334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46103" name="Text Box 23"/>
          <p:cNvSpPr txBox="1">
            <a:spLocks noChangeArrowheads="1"/>
          </p:cNvSpPr>
          <p:nvPr/>
        </p:nvSpPr>
        <p:spPr bwMode="auto">
          <a:xfrm>
            <a:off x="1524000" y="3810001"/>
            <a:ext cx="2286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Greedy Search</a:t>
            </a:r>
          </a:p>
        </p:txBody>
      </p:sp>
      <p:sp>
        <p:nvSpPr>
          <p:cNvPr id="46104" name="Oval 24"/>
          <p:cNvSpPr>
            <a:spLocks noChangeArrowheads="1"/>
          </p:cNvSpPr>
          <p:nvPr/>
        </p:nvSpPr>
        <p:spPr bwMode="auto">
          <a:xfrm>
            <a:off x="4953000" y="2514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105" name="Oval 25"/>
          <p:cNvSpPr>
            <a:spLocks noChangeArrowheads="1"/>
          </p:cNvSpPr>
          <p:nvPr/>
        </p:nvSpPr>
        <p:spPr bwMode="auto">
          <a:xfrm>
            <a:off x="5715000" y="2514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106" name="Oval 26"/>
          <p:cNvSpPr>
            <a:spLocks noChangeArrowheads="1"/>
          </p:cNvSpPr>
          <p:nvPr/>
        </p:nvSpPr>
        <p:spPr bwMode="auto">
          <a:xfrm>
            <a:off x="5715000" y="2819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107" name="Oval 27"/>
          <p:cNvSpPr>
            <a:spLocks noChangeArrowheads="1"/>
          </p:cNvSpPr>
          <p:nvPr/>
        </p:nvSpPr>
        <p:spPr bwMode="auto">
          <a:xfrm>
            <a:off x="5715000" y="31242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108" name="Oval 28"/>
          <p:cNvSpPr>
            <a:spLocks noChangeArrowheads="1"/>
          </p:cNvSpPr>
          <p:nvPr/>
        </p:nvSpPr>
        <p:spPr bwMode="auto">
          <a:xfrm>
            <a:off x="6477000" y="2514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109" name="Oval 29"/>
          <p:cNvSpPr>
            <a:spLocks noChangeArrowheads="1"/>
          </p:cNvSpPr>
          <p:nvPr/>
        </p:nvSpPr>
        <p:spPr bwMode="auto">
          <a:xfrm>
            <a:off x="6477000" y="28194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110" name="Oval 30"/>
          <p:cNvSpPr>
            <a:spLocks noChangeArrowheads="1"/>
          </p:cNvSpPr>
          <p:nvPr/>
        </p:nvSpPr>
        <p:spPr bwMode="auto">
          <a:xfrm>
            <a:off x="6477000" y="3124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111" name="Oval 31"/>
          <p:cNvSpPr>
            <a:spLocks noChangeArrowheads="1"/>
          </p:cNvSpPr>
          <p:nvPr/>
        </p:nvSpPr>
        <p:spPr bwMode="auto">
          <a:xfrm>
            <a:off x="7162800" y="25146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112" name="Oval 32"/>
          <p:cNvSpPr>
            <a:spLocks noChangeArrowheads="1"/>
          </p:cNvSpPr>
          <p:nvPr/>
        </p:nvSpPr>
        <p:spPr bwMode="auto">
          <a:xfrm>
            <a:off x="7162800" y="2819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113" name="Oval 33"/>
          <p:cNvSpPr>
            <a:spLocks noChangeArrowheads="1"/>
          </p:cNvSpPr>
          <p:nvPr/>
        </p:nvSpPr>
        <p:spPr bwMode="auto">
          <a:xfrm>
            <a:off x="7162800" y="31242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cxnSp>
        <p:nvCxnSpPr>
          <p:cNvPr id="46114" name="AutoShape 34"/>
          <p:cNvCxnSpPr>
            <a:cxnSpLocks noChangeShapeType="1"/>
            <a:stCxn id="46104" idx="6"/>
            <a:endCxn id="46105" idx="2"/>
          </p:cNvCxnSpPr>
          <p:nvPr/>
        </p:nvCxnSpPr>
        <p:spPr bwMode="auto">
          <a:xfrm>
            <a:off x="5105400" y="2590800"/>
            <a:ext cx="6096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6115" name="AutoShape 35"/>
          <p:cNvCxnSpPr>
            <a:cxnSpLocks noChangeShapeType="1"/>
            <a:stCxn id="46104" idx="6"/>
            <a:endCxn id="46106" idx="2"/>
          </p:cNvCxnSpPr>
          <p:nvPr/>
        </p:nvCxnSpPr>
        <p:spPr bwMode="auto">
          <a:xfrm>
            <a:off x="5105400" y="2590800"/>
            <a:ext cx="6096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6116" name="AutoShape 36"/>
          <p:cNvCxnSpPr>
            <a:cxnSpLocks noChangeShapeType="1"/>
            <a:stCxn id="46104" idx="6"/>
            <a:endCxn id="46107" idx="2"/>
          </p:cNvCxnSpPr>
          <p:nvPr/>
        </p:nvCxnSpPr>
        <p:spPr bwMode="auto">
          <a:xfrm>
            <a:off x="5105400" y="2590800"/>
            <a:ext cx="6096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117" name="AutoShape 37"/>
          <p:cNvCxnSpPr>
            <a:cxnSpLocks noChangeShapeType="1"/>
            <a:stCxn id="46105" idx="6"/>
            <a:endCxn id="46108" idx="2"/>
          </p:cNvCxnSpPr>
          <p:nvPr/>
        </p:nvCxnSpPr>
        <p:spPr bwMode="auto">
          <a:xfrm>
            <a:off x="5867400" y="2590800"/>
            <a:ext cx="6096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6118" name="AutoShape 38"/>
          <p:cNvCxnSpPr>
            <a:cxnSpLocks noChangeShapeType="1"/>
            <a:stCxn id="46105" idx="6"/>
            <a:endCxn id="46109" idx="2"/>
          </p:cNvCxnSpPr>
          <p:nvPr/>
        </p:nvCxnSpPr>
        <p:spPr bwMode="auto">
          <a:xfrm>
            <a:off x="5867400" y="2590800"/>
            <a:ext cx="6096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119" name="AutoShape 39"/>
          <p:cNvCxnSpPr>
            <a:cxnSpLocks noChangeShapeType="1"/>
            <a:stCxn id="46108" idx="6"/>
            <a:endCxn id="46111" idx="2"/>
          </p:cNvCxnSpPr>
          <p:nvPr/>
        </p:nvCxnSpPr>
        <p:spPr bwMode="auto">
          <a:xfrm>
            <a:off x="6629400" y="2590800"/>
            <a:ext cx="5334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120" name="AutoShape 40"/>
          <p:cNvCxnSpPr>
            <a:cxnSpLocks noChangeShapeType="1"/>
            <a:stCxn id="46108" idx="6"/>
            <a:endCxn id="46112" idx="2"/>
          </p:cNvCxnSpPr>
          <p:nvPr/>
        </p:nvCxnSpPr>
        <p:spPr bwMode="auto">
          <a:xfrm>
            <a:off x="6629400" y="2590800"/>
            <a:ext cx="5334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46121" name="Oval 41"/>
          <p:cNvSpPr>
            <a:spLocks noChangeArrowheads="1"/>
          </p:cNvSpPr>
          <p:nvPr/>
        </p:nvSpPr>
        <p:spPr bwMode="auto">
          <a:xfrm>
            <a:off x="6477000" y="34290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122" name="Oval 42"/>
          <p:cNvSpPr>
            <a:spLocks noChangeArrowheads="1"/>
          </p:cNvSpPr>
          <p:nvPr/>
        </p:nvSpPr>
        <p:spPr bwMode="auto">
          <a:xfrm>
            <a:off x="7162800" y="3429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cxnSp>
        <p:nvCxnSpPr>
          <p:cNvPr id="46123" name="AutoShape 43"/>
          <p:cNvCxnSpPr>
            <a:cxnSpLocks noChangeShapeType="1"/>
            <a:stCxn id="46106" idx="6"/>
            <a:endCxn id="46110" idx="2"/>
          </p:cNvCxnSpPr>
          <p:nvPr/>
        </p:nvCxnSpPr>
        <p:spPr bwMode="auto">
          <a:xfrm>
            <a:off x="5867400" y="2895600"/>
            <a:ext cx="6096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6124" name="AutoShape 44"/>
          <p:cNvCxnSpPr>
            <a:cxnSpLocks noChangeShapeType="1"/>
            <a:stCxn id="46106" idx="6"/>
            <a:endCxn id="46109" idx="2"/>
          </p:cNvCxnSpPr>
          <p:nvPr/>
        </p:nvCxnSpPr>
        <p:spPr bwMode="auto">
          <a:xfrm>
            <a:off x="5867400" y="2895600"/>
            <a:ext cx="6096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125" name="AutoShape 45"/>
          <p:cNvCxnSpPr>
            <a:cxnSpLocks noChangeShapeType="1"/>
            <a:stCxn id="46105" idx="6"/>
            <a:endCxn id="46110" idx="2"/>
          </p:cNvCxnSpPr>
          <p:nvPr/>
        </p:nvCxnSpPr>
        <p:spPr bwMode="auto">
          <a:xfrm>
            <a:off x="5867400" y="2590800"/>
            <a:ext cx="6096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126" name="AutoShape 46"/>
          <p:cNvCxnSpPr>
            <a:cxnSpLocks noChangeShapeType="1"/>
            <a:stCxn id="46106" idx="6"/>
            <a:endCxn id="46121" idx="2"/>
          </p:cNvCxnSpPr>
          <p:nvPr/>
        </p:nvCxnSpPr>
        <p:spPr bwMode="auto">
          <a:xfrm>
            <a:off x="5867400" y="2895600"/>
            <a:ext cx="6096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127" name="AutoShape 47"/>
          <p:cNvCxnSpPr>
            <a:cxnSpLocks noChangeShapeType="1"/>
            <a:stCxn id="46108" idx="6"/>
            <a:endCxn id="46113" idx="2"/>
          </p:cNvCxnSpPr>
          <p:nvPr/>
        </p:nvCxnSpPr>
        <p:spPr bwMode="auto">
          <a:xfrm>
            <a:off x="6629400" y="2590800"/>
            <a:ext cx="5334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128" name="AutoShape 48"/>
          <p:cNvCxnSpPr>
            <a:cxnSpLocks noChangeShapeType="1"/>
            <a:stCxn id="46110" idx="6"/>
            <a:endCxn id="46112" idx="2"/>
          </p:cNvCxnSpPr>
          <p:nvPr/>
        </p:nvCxnSpPr>
        <p:spPr bwMode="auto">
          <a:xfrm flipV="1">
            <a:off x="6629400" y="2895600"/>
            <a:ext cx="5334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6129" name="AutoShape 49"/>
          <p:cNvCxnSpPr>
            <a:cxnSpLocks noChangeShapeType="1"/>
            <a:stCxn id="46110" idx="6"/>
            <a:endCxn id="46122" idx="2"/>
          </p:cNvCxnSpPr>
          <p:nvPr/>
        </p:nvCxnSpPr>
        <p:spPr bwMode="auto">
          <a:xfrm>
            <a:off x="6629400" y="3200400"/>
            <a:ext cx="5334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6130" name="AutoShape 50"/>
          <p:cNvCxnSpPr>
            <a:cxnSpLocks noChangeShapeType="1"/>
            <a:stCxn id="46110" idx="6"/>
            <a:endCxn id="46113" idx="2"/>
          </p:cNvCxnSpPr>
          <p:nvPr/>
        </p:nvCxnSpPr>
        <p:spPr bwMode="auto">
          <a:xfrm>
            <a:off x="6629400" y="3200400"/>
            <a:ext cx="5334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46131" name="Text Box 51"/>
          <p:cNvSpPr txBox="1">
            <a:spLocks noChangeArrowheads="1"/>
          </p:cNvSpPr>
          <p:nvPr/>
        </p:nvSpPr>
        <p:spPr bwMode="auto">
          <a:xfrm>
            <a:off x="5105400" y="3810001"/>
            <a:ext cx="2286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Beam Search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Improving Backtracking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46237"/>
            <a:ext cx="113538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General-purpose ideas give huge gains in speed</a:t>
            </a:r>
          </a:p>
          <a:p>
            <a:pPr lvl="1" eaLnBrk="1" hangingPunct="1"/>
            <a:r>
              <a:rPr lang="en-US" sz="2400" dirty="0"/>
              <a:t>… but it’s all still NP-hard</a:t>
            </a:r>
          </a:p>
          <a:p>
            <a:pPr lvl="1" eaLnBrk="1" hangingPunct="1"/>
            <a:endParaRPr lang="en-US" sz="2400" dirty="0"/>
          </a:p>
          <a:p>
            <a:r>
              <a:rPr lang="en-US" sz="2800" dirty="0"/>
              <a:t>Filtering: Can we detect inevitable failure early?</a:t>
            </a:r>
          </a:p>
          <a:p>
            <a:pPr lvl="1"/>
            <a:endParaRPr lang="en-US" sz="2400" dirty="0"/>
          </a:p>
          <a:p>
            <a:pPr eaLnBrk="1" hangingPunct="1"/>
            <a:r>
              <a:rPr lang="en-US" sz="2800" dirty="0"/>
              <a:t>Ordering:</a:t>
            </a:r>
          </a:p>
          <a:p>
            <a:pPr lvl="1" eaLnBrk="1" hangingPunct="1"/>
            <a:r>
              <a:rPr lang="en-US" sz="2400" dirty="0"/>
              <a:t>Which variable should be assigned next?  (MRV)</a:t>
            </a:r>
          </a:p>
          <a:p>
            <a:pPr lvl="1" eaLnBrk="1" hangingPunct="1"/>
            <a:r>
              <a:rPr lang="en-US" sz="2400" dirty="0"/>
              <a:t>In what order should its values be tried?  (LCV)</a:t>
            </a:r>
          </a:p>
          <a:p>
            <a:pPr marL="457165" lvl="1" indent="0">
              <a:buNone/>
            </a:pPr>
            <a:endParaRPr lang="en-US" sz="2400" dirty="0"/>
          </a:p>
          <a:p>
            <a:pPr eaLnBrk="1" hangingPunct="1"/>
            <a:r>
              <a:rPr lang="en-US" sz="2800" dirty="0"/>
              <a:t>Structure: Can we exploit the problem structure?</a:t>
            </a:r>
          </a:p>
          <a:p>
            <a:pPr lvl="1" eaLnBrk="1" hangingPunct="1"/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4802" y="1643021"/>
            <a:ext cx="3925863" cy="1884267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0022" y="3965201"/>
            <a:ext cx="3660484" cy="20517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Arc Consistency and Beyond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8780" y="1907650"/>
            <a:ext cx="8963552" cy="3728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72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2" cstate="print"/>
          <a:srcRect l="53170" r="31245" b="49403"/>
          <a:stretch>
            <a:fillRect/>
          </a:stretch>
        </p:blipFill>
        <p:spPr bwMode="auto">
          <a:xfrm>
            <a:off x="1143000" y="2286001"/>
            <a:ext cx="1752600" cy="15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Arc Consistency of an Entire CSP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954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 simple form of propagation makes sure </a:t>
            </a:r>
            <a:r>
              <a:rPr lang="en-US" sz="2400" dirty="0">
                <a:solidFill>
                  <a:srgbClr val="C00000"/>
                </a:solidFill>
              </a:rPr>
              <a:t>all </a:t>
            </a:r>
            <a:r>
              <a:rPr lang="en-US" sz="2400" dirty="0"/>
              <a:t>arcs are simultaneously consistent: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Arc consistency detects failure earlier than forward checking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Important: If X loses a value, neighbors of X need to be rechecked!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Must rerun after each assignment!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/>
          <a:srcRect l="270" t="60717" r="14474"/>
          <a:stretch>
            <a:fillRect/>
          </a:stretch>
        </p:blipFill>
        <p:spPr bwMode="auto">
          <a:xfrm>
            <a:off x="3733800" y="2286000"/>
            <a:ext cx="708660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>
            <a:off x="7984939" y="3276600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58" name="Freeform 14"/>
          <p:cNvSpPr>
            <a:spLocks/>
          </p:cNvSpPr>
          <p:nvPr/>
        </p:nvSpPr>
        <p:spPr bwMode="auto">
          <a:xfrm>
            <a:off x="7984939" y="3276600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lg" len="med"/>
            <a:tailEnd type="non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7984939" y="3276600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1" name="Freeform 17"/>
          <p:cNvSpPr>
            <a:spLocks/>
          </p:cNvSpPr>
          <p:nvPr/>
        </p:nvSpPr>
        <p:spPr bwMode="auto">
          <a:xfrm>
            <a:off x="5622739" y="3276600"/>
            <a:ext cx="4648200" cy="3810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9707" name="TextBox 17"/>
          <p:cNvSpPr txBox="1">
            <a:spLocks noChangeArrowheads="1"/>
          </p:cNvSpPr>
          <p:nvPr/>
        </p:nvSpPr>
        <p:spPr bwMode="auto">
          <a:xfrm>
            <a:off x="9525000" y="4724402"/>
            <a:ext cx="1905000" cy="64632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Remember: Delete from  the tail!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1236661" y="2819400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1828800" y="2895600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1752601" y="2590800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33" name="Text Box 26"/>
          <p:cNvSpPr txBox="1">
            <a:spLocks noChangeArrowheads="1"/>
          </p:cNvSpPr>
          <p:nvPr/>
        </p:nvSpPr>
        <p:spPr bwMode="auto">
          <a:xfrm>
            <a:off x="2245661" y="2658035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2277035" y="3065932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2273301" y="3294529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57" grpId="1" animBg="1"/>
      <p:bldP spid="927758" grpId="0" animBg="1"/>
      <p:bldP spid="927758" grpId="1" animBg="1"/>
      <p:bldP spid="927760" grpId="0" animBg="1"/>
      <p:bldP spid="927760" grpId="1" animBg="1"/>
      <p:bldP spid="927760" grpId="2" animBg="1"/>
      <p:bldP spid="927760" grpId="3" animBg="1"/>
      <p:bldP spid="9277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Limitations of Arc Consistency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600201"/>
            <a:ext cx="5562600" cy="4525963"/>
          </a:xfrm>
        </p:spPr>
        <p:txBody>
          <a:bodyPr/>
          <a:lstStyle/>
          <a:p>
            <a:pPr eaLnBrk="1" hangingPunct="1"/>
            <a:r>
              <a:rPr lang="en-US" dirty="0"/>
              <a:t>After enforcing arc consistency:</a:t>
            </a:r>
          </a:p>
          <a:p>
            <a:pPr lvl="1" eaLnBrk="1" hangingPunct="1"/>
            <a:r>
              <a:rPr lang="en-US" dirty="0"/>
              <a:t>Can have one solution left</a:t>
            </a:r>
          </a:p>
          <a:p>
            <a:pPr lvl="1" eaLnBrk="1" hangingPunct="1"/>
            <a:r>
              <a:rPr lang="en-US" dirty="0"/>
              <a:t>Can have multiple solutions left</a:t>
            </a:r>
          </a:p>
          <a:p>
            <a:pPr lvl="1" eaLnBrk="1" hangingPunct="1"/>
            <a:r>
              <a:rPr lang="en-US" dirty="0"/>
              <a:t>Can have no solutions left (and not know it)</a:t>
            </a:r>
          </a:p>
          <a:p>
            <a:pPr lvl="1"/>
            <a:endParaRPr lang="en-US" dirty="0"/>
          </a:p>
          <a:p>
            <a:r>
              <a:rPr lang="en-US" dirty="0"/>
              <a:t>Arc consistency still runs inside a backtracking search!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543800" y="1524000"/>
            <a:ext cx="3124200" cy="1524000"/>
            <a:chOff x="3552" y="1056"/>
            <a:chExt cx="2016" cy="105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85" name="Oval 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6" name="Text Box 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83" name="Oval 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4" name="Text Box 1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81" name="Oval 1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2" name="Text Box 1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78" name="Line 1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9" name="Line 1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0" name="Line 1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49" name="Rectangle 18"/>
          <p:cNvSpPr>
            <a:spLocks noChangeArrowheads="1"/>
          </p:cNvSpPr>
          <p:nvPr/>
        </p:nvSpPr>
        <p:spPr bwMode="auto">
          <a:xfrm>
            <a:off x="80010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0" name="Rectangle 19"/>
          <p:cNvSpPr>
            <a:spLocks noChangeArrowheads="1"/>
          </p:cNvSpPr>
          <p:nvPr/>
        </p:nvSpPr>
        <p:spPr bwMode="auto">
          <a:xfrm>
            <a:off x="83058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1" name="Rectangle 21"/>
          <p:cNvSpPr>
            <a:spLocks noChangeArrowheads="1"/>
          </p:cNvSpPr>
          <p:nvPr/>
        </p:nvSpPr>
        <p:spPr bwMode="auto">
          <a:xfrm>
            <a:off x="99822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2" name="Rectangle 22"/>
          <p:cNvSpPr>
            <a:spLocks noChangeArrowheads="1"/>
          </p:cNvSpPr>
          <p:nvPr/>
        </p:nvSpPr>
        <p:spPr bwMode="auto">
          <a:xfrm>
            <a:off x="8686800" y="1676400"/>
            <a:ext cx="8382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3" name="Rectangle 23"/>
          <p:cNvSpPr>
            <a:spLocks noChangeArrowheads="1"/>
          </p:cNvSpPr>
          <p:nvPr/>
        </p:nvSpPr>
        <p:spPr bwMode="auto">
          <a:xfrm>
            <a:off x="102870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7543800" y="3581400"/>
            <a:ext cx="3124200" cy="1524000"/>
            <a:chOff x="3552" y="1056"/>
            <a:chExt cx="2016" cy="1056"/>
          </a:xfrm>
        </p:grpSpPr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73" name="Oval 2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4" name="Text Box 2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8" name="Group 2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71" name="Oval 2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2" name="Text Box 3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9" name="Group 3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69" name="Oval 3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0" name="Text Box 3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66" name="Line 3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7" name="Line 3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8" name="Line 3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55" name="Rectangle 37"/>
          <p:cNvSpPr>
            <a:spLocks noChangeArrowheads="1"/>
          </p:cNvSpPr>
          <p:nvPr/>
        </p:nvSpPr>
        <p:spPr bwMode="auto">
          <a:xfrm>
            <a:off x="76962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6" name="Rectangle 40"/>
          <p:cNvSpPr>
            <a:spLocks noChangeArrowheads="1"/>
          </p:cNvSpPr>
          <p:nvPr/>
        </p:nvSpPr>
        <p:spPr bwMode="auto">
          <a:xfrm>
            <a:off x="96774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7" name="Rectangle 43"/>
          <p:cNvSpPr>
            <a:spLocks noChangeArrowheads="1"/>
          </p:cNvSpPr>
          <p:nvPr/>
        </p:nvSpPr>
        <p:spPr bwMode="auto">
          <a:xfrm>
            <a:off x="8686800" y="37338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8" name="Rectangle 45"/>
          <p:cNvSpPr>
            <a:spLocks noChangeArrowheads="1"/>
          </p:cNvSpPr>
          <p:nvPr/>
        </p:nvSpPr>
        <p:spPr bwMode="auto">
          <a:xfrm>
            <a:off x="9296400" y="37338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9" name="Rectangle 46"/>
          <p:cNvSpPr>
            <a:spLocks noChangeArrowheads="1"/>
          </p:cNvSpPr>
          <p:nvPr/>
        </p:nvSpPr>
        <p:spPr bwMode="auto">
          <a:xfrm>
            <a:off x="83058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0" name="Rectangle 47"/>
          <p:cNvSpPr>
            <a:spLocks noChangeArrowheads="1"/>
          </p:cNvSpPr>
          <p:nvPr/>
        </p:nvSpPr>
        <p:spPr bwMode="auto">
          <a:xfrm>
            <a:off x="102870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1" name="Text Box 48"/>
          <p:cNvSpPr txBox="1">
            <a:spLocks noChangeArrowheads="1"/>
          </p:cNvSpPr>
          <p:nvPr/>
        </p:nvSpPr>
        <p:spPr bwMode="auto">
          <a:xfrm>
            <a:off x="8382000" y="5334001"/>
            <a:ext cx="1752600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What went wrong here?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K-Consistency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3097" y="847378"/>
            <a:ext cx="9283545" cy="55251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) \propto e^{\frac{E(x)}{kT}}&#10;\]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16"/>
  <p:tag name="PICTUREFILESIZE" val="87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eq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93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eq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93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eq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93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R = \frac{\mbox{number of constraints}}{\mbox{number of variables}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72"/>
  <p:tag name="PICTUREFILESIZE" val="202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ctr">
          <a:spcBef>
            <a:spcPct val="50000"/>
          </a:spcBef>
          <a:defRPr dirty="0">
            <a:latin typeface="Calibri"/>
            <a:cs typeface="Calibri"/>
          </a:defRPr>
        </a:defPPr>
      </a:lstStyle>
    </a:sp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1 -- introduction</Template>
  <TotalTime>30538</TotalTime>
  <Words>1493</Words>
  <Application>Microsoft Office PowerPoint</Application>
  <PresentationFormat>Widescreen</PresentationFormat>
  <Paragraphs>354</Paragraphs>
  <Slides>40</Slides>
  <Notes>3</Notes>
  <HiddenSlides>2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Arial Narrow</vt:lpstr>
      <vt:lpstr>Calibri</vt:lpstr>
      <vt:lpstr>Symbol</vt:lpstr>
      <vt:lpstr>Times New Roman</vt:lpstr>
      <vt:lpstr>Wingdings</vt:lpstr>
      <vt:lpstr>dan-berkeley-nlp-v1</vt:lpstr>
      <vt:lpstr>CAP 5636 – Advanced Artificial Intelligence </vt:lpstr>
      <vt:lpstr>Today</vt:lpstr>
      <vt:lpstr>Reminder: CSPs</vt:lpstr>
      <vt:lpstr>Backtracking Search</vt:lpstr>
      <vt:lpstr>Improving Backtracking</vt:lpstr>
      <vt:lpstr>Arc Consistency and Beyond</vt:lpstr>
      <vt:lpstr>Arc Consistency of an Entire CSP</vt:lpstr>
      <vt:lpstr>Limitations of Arc Consistency</vt:lpstr>
      <vt:lpstr>K-Consistency</vt:lpstr>
      <vt:lpstr>K-Consistency</vt:lpstr>
      <vt:lpstr>Strong K-Consistency</vt:lpstr>
      <vt:lpstr>Structure</vt:lpstr>
      <vt:lpstr>Problem Structure</vt:lpstr>
      <vt:lpstr>Tree-Structured CSPs</vt:lpstr>
      <vt:lpstr>Tree-Structured CSPs</vt:lpstr>
      <vt:lpstr>Tree-Structured CSPs</vt:lpstr>
      <vt:lpstr>Improving Structure</vt:lpstr>
      <vt:lpstr>Nearly Tree-Structured CSPs</vt:lpstr>
      <vt:lpstr>Cutset Conditioning</vt:lpstr>
      <vt:lpstr>Cutset Quiz</vt:lpstr>
      <vt:lpstr>Tree Decomposition*</vt:lpstr>
      <vt:lpstr>Iterative Improvement</vt:lpstr>
      <vt:lpstr>Iterative Algorithms for CSPs</vt:lpstr>
      <vt:lpstr>Example: 4-Queens</vt:lpstr>
      <vt:lpstr>Video of Demo Iterative Improvement – n Queens</vt:lpstr>
      <vt:lpstr>Video of Demo Iterative Improvement – Coloring</vt:lpstr>
      <vt:lpstr>Performance of Min-Conflicts</vt:lpstr>
      <vt:lpstr>Summary: CSPs</vt:lpstr>
      <vt:lpstr>Local Search</vt:lpstr>
      <vt:lpstr>Local Search</vt:lpstr>
      <vt:lpstr>Hill Climbing</vt:lpstr>
      <vt:lpstr>Hill Climbing Diagram</vt:lpstr>
      <vt:lpstr>Hill Climbing Quiz</vt:lpstr>
      <vt:lpstr>Simulated Annealing</vt:lpstr>
      <vt:lpstr>Simulated Annealing</vt:lpstr>
      <vt:lpstr>Genetic Algorithms</vt:lpstr>
      <vt:lpstr>Example: N-Queens</vt:lpstr>
      <vt:lpstr>Next Time: Adversarial Search!</vt:lpstr>
      <vt:lpstr>Example: Fault Diagnosis</vt:lpstr>
      <vt:lpstr>Beam Search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Damla Turgut</cp:lastModifiedBy>
  <cp:revision>2225</cp:revision>
  <cp:lastPrinted>2014-02-04T08:20:14Z</cp:lastPrinted>
  <dcterms:created xsi:type="dcterms:W3CDTF">2004-08-27T04:16:05Z</dcterms:created>
  <dcterms:modified xsi:type="dcterms:W3CDTF">2016-08-01T02:10:15Z</dcterms:modified>
</cp:coreProperties>
</file>